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5" r:id="rId2"/>
  </p:sldMasterIdLst>
  <p:notesMasterIdLst>
    <p:notesMasterId r:id="rId10"/>
  </p:notesMasterIdLst>
  <p:handoutMasterIdLst>
    <p:handoutMasterId r:id="rId11"/>
  </p:handoutMasterIdLst>
  <p:sldIdLst>
    <p:sldId id="256" r:id="rId3"/>
    <p:sldId id="257" r:id="rId4"/>
    <p:sldId id="634" r:id="rId5"/>
    <p:sldId id="635" r:id="rId6"/>
    <p:sldId id="636" r:id="rId7"/>
    <p:sldId id="632" r:id="rId8"/>
    <p:sldId id="623" r:id="rId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D193D"/>
    <a:srgbClr val="8E1272"/>
    <a:srgbClr val="009288"/>
    <a:srgbClr val="591B47"/>
    <a:srgbClr val="DE371C"/>
    <a:srgbClr val="911C75"/>
    <a:srgbClr val="5D244C"/>
    <a:srgbClr val="86A224"/>
    <a:srgbClr val="EB7706"/>
    <a:srgbClr val="009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56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60" d="100"/>
          <a:sy n="60" d="100"/>
        </p:scale>
        <p:origin x="2778" y="4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mailto:rec.fiphfp@caissedesdepots.fr"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mailto:rec.fiphfp@caissedesdepots.fr"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rec.fiphfp@caissedesdepots.fr"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mailto:rec.fiphfp@caissedesdepots.fr"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B2C91-DE01-4FDF-A977-A0A49ADB8ED7}"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fr-FR"/>
        </a:p>
      </dgm:t>
    </dgm:pt>
    <dgm:pt modelId="{ED7E5AD5-7538-45D0-8E3F-3A5193778A33}">
      <dgm:prSet custT="1"/>
      <dgm:spPr/>
      <dgm:t>
        <a:bodyPr/>
        <a:lstStyle/>
        <a:p>
          <a:r>
            <a:rPr lang="fr-FR" sz="1600" dirty="0"/>
            <a:t>Tout employeur qui comptabilise un effectif en ETP supérieur ou égal à 20 doit effectuer une déclaration au FIPHFP.</a:t>
          </a:r>
        </a:p>
      </dgm:t>
    </dgm:pt>
    <dgm:pt modelId="{5B5D13BF-81EA-48EA-ABBC-E5A00480D479}" type="parTrans" cxnId="{7BD0F48C-E034-49D8-ADA9-E7F92A338D44}">
      <dgm:prSet/>
      <dgm:spPr/>
      <dgm:t>
        <a:bodyPr/>
        <a:lstStyle/>
        <a:p>
          <a:endParaRPr lang="fr-FR"/>
        </a:p>
      </dgm:t>
    </dgm:pt>
    <dgm:pt modelId="{C5E4C742-A206-4C08-8DA7-F14931150999}" type="sibTrans" cxnId="{7BD0F48C-E034-49D8-ADA9-E7F92A338D44}">
      <dgm:prSet/>
      <dgm:spPr/>
      <dgm:t>
        <a:bodyPr/>
        <a:lstStyle/>
        <a:p>
          <a:endParaRPr lang="fr-FR"/>
        </a:p>
      </dgm:t>
    </dgm:pt>
    <dgm:pt modelId="{253D8247-F651-4D0A-A2BD-FE631FA8B271}">
      <dgm:prSet custT="1"/>
      <dgm:spPr/>
      <dgm:t>
        <a:bodyPr/>
        <a:lstStyle/>
        <a:p>
          <a:r>
            <a:rPr lang="fr-FR" sz="1600" dirty="0"/>
            <a:t>Si vous n’avez pas reçu de lettre d’appel à déclarer et que vous êtes assujettis, vous adressez un courriel à l’adresse suivante : </a:t>
          </a:r>
          <a:r>
            <a:rPr lang="fr-FR" sz="1600" dirty="0">
              <a:hlinkClick xmlns:r="http://schemas.openxmlformats.org/officeDocument/2006/relationships" r:id="rId1"/>
            </a:rPr>
            <a:t>rec.fiphfp@caissedesdepots.fr</a:t>
          </a:r>
          <a:endParaRPr lang="fr-FR" sz="1600" dirty="0"/>
        </a:p>
      </dgm:t>
    </dgm:pt>
    <dgm:pt modelId="{B8369219-F9BE-4230-8BDD-AD6A23F32CA8}" type="parTrans" cxnId="{3F803D63-FD06-4E4F-B6D8-4F7F3A65CD3F}">
      <dgm:prSet/>
      <dgm:spPr/>
      <dgm:t>
        <a:bodyPr/>
        <a:lstStyle/>
        <a:p>
          <a:endParaRPr lang="fr-FR"/>
        </a:p>
      </dgm:t>
    </dgm:pt>
    <dgm:pt modelId="{1553861C-8C57-4E33-96F3-9991D8BB9392}" type="sibTrans" cxnId="{3F803D63-FD06-4E4F-B6D8-4F7F3A65CD3F}">
      <dgm:prSet/>
      <dgm:spPr/>
      <dgm:t>
        <a:bodyPr/>
        <a:lstStyle/>
        <a:p>
          <a:endParaRPr lang="fr-FR"/>
        </a:p>
      </dgm:t>
    </dgm:pt>
    <dgm:pt modelId="{4B300127-799E-4B3F-B903-E69D6B7CBD6D}">
      <dgm:prSet custT="1"/>
      <dgm:spPr/>
      <dgm:t>
        <a:bodyPr/>
        <a:lstStyle/>
        <a:p>
          <a:r>
            <a:rPr lang="fr-FR" sz="1600" dirty="0"/>
            <a:t>Pour les autres organismes, chaque employeur qui rémunère du personnel en son nom propre doit effectuer une déclaration. </a:t>
          </a:r>
        </a:p>
      </dgm:t>
    </dgm:pt>
    <dgm:pt modelId="{600B9C73-3211-4090-A958-154D30E1BEDA}" type="parTrans" cxnId="{16DC3FF6-C03E-4C03-994F-6E236970E695}">
      <dgm:prSet/>
      <dgm:spPr/>
      <dgm:t>
        <a:bodyPr/>
        <a:lstStyle/>
        <a:p>
          <a:endParaRPr lang="fr-FR"/>
        </a:p>
      </dgm:t>
    </dgm:pt>
    <dgm:pt modelId="{F954D9F4-100F-4A47-8C60-0B4E4E0E745B}" type="sibTrans" cxnId="{16DC3FF6-C03E-4C03-994F-6E236970E695}">
      <dgm:prSet/>
      <dgm:spPr/>
      <dgm:t>
        <a:bodyPr/>
        <a:lstStyle/>
        <a:p>
          <a:endParaRPr lang="fr-FR"/>
        </a:p>
      </dgm:t>
    </dgm:pt>
    <dgm:pt modelId="{6DE4FBF9-BB94-43BF-87E6-3EA15F09421A}">
      <dgm:prSet custT="1"/>
      <dgm:spPr/>
      <dgm:t>
        <a:bodyPr/>
        <a:lstStyle/>
        <a:p>
          <a:r>
            <a:rPr lang="fr-FR" sz="1600" dirty="0"/>
            <a:t>Pour les services de l'Etat, la déclaration est effectuée par chaque ministère, en tenant compte de l'ensemble des personnels rémunérés</a:t>
          </a:r>
        </a:p>
      </dgm:t>
    </dgm:pt>
    <dgm:pt modelId="{4BFBB2AE-9E1E-495D-8F65-DA5FEF72429E}" type="parTrans" cxnId="{376AB43C-5127-45B8-8A8E-49C87557855E}">
      <dgm:prSet/>
      <dgm:spPr/>
      <dgm:t>
        <a:bodyPr/>
        <a:lstStyle/>
        <a:p>
          <a:endParaRPr lang="fr-FR"/>
        </a:p>
      </dgm:t>
    </dgm:pt>
    <dgm:pt modelId="{5AFE313F-E908-4D8D-B56D-5DD96E332941}" type="sibTrans" cxnId="{376AB43C-5127-45B8-8A8E-49C87557855E}">
      <dgm:prSet/>
      <dgm:spPr/>
      <dgm:t>
        <a:bodyPr/>
        <a:lstStyle/>
        <a:p>
          <a:endParaRPr lang="fr-FR"/>
        </a:p>
      </dgm:t>
    </dgm:pt>
    <dgm:pt modelId="{46B086EB-416C-41BB-AD06-9BDCCFC066C0}" type="pres">
      <dgm:prSet presAssocID="{F81B2C91-DE01-4FDF-A977-A0A49ADB8ED7}" presName="compositeShape" presStyleCnt="0">
        <dgm:presLayoutVars>
          <dgm:dir/>
          <dgm:resizeHandles/>
        </dgm:presLayoutVars>
      </dgm:prSet>
      <dgm:spPr/>
    </dgm:pt>
    <dgm:pt modelId="{E9216071-36E2-49A7-AE09-CB79B3EA5F03}" type="pres">
      <dgm:prSet presAssocID="{F81B2C91-DE01-4FDF-A977-A0A49ADB8ED7}" presName="pyramid" presStyleLbl="node1" presStyleIdx="0" presStyleCnt="1"/>
      <dgm:spPr/>
    </dgm:pt>
    <dgm:pt modelId="{1F98CFD0-FBA9-45A9-BA1A-5174F049CC24}" type="pres">
      <dgm:prSet presAssocID="{F81B2C91-DE01-4FDF-A977-A0A49ADB8ED7}" presName="theList" presStyleCnt="0"/>
      <dgm:spPr/>
    </dgm:pt>
    <dgm:pt modelId="{4F03E646-3F0A-425D-B604-454B5B04F1D1}" type="pres">
      <dgm:prSet presAssocID="{ED7E5AD5-7538-45D0-8E3F-3A5193778A33}" presName="aNode" presStyleLbl="fgAcc1" presStyleIdx="0" presStyleCnt="4" custScaleX="148153" custScaleY="82047">
        <dgm:presLayoutVars>
          <dgm:bulletEnabled val="1"/>
        </dgm:presLayoutVars>
      </dgm:prSet>
      <dgm:spPr/>
    </dgm:pt>
    <dgm:pt modelId="{7F222E0F-21C2-4016-B6E2-6E556EA34AF9}" type="pres">
      <dgm:prSet presAssocID="{ED7E5AD5-7538-45D0-8E3F-3A5193778A33}" presName="aSpace" presStyleCnt="0"/>
      <dgm:spPr/>
    </dgm:pt>
    <dgm:pt modelId="{975603A3-2D16-4812-8812-820B85FD8D7B}" type="pres">
      <dgm:prSet presAssocID="{253D8247-F651-4D0A-A2BD-FE631FA8B271}" presName="aNode" presStyleLbl="fgAcc1" presStyleIdx="1" presStyleCnt="4" custScaleX="148139" custScaleY="85739">
        <dgm:presLayoutVars>
          <dgm:bulletEnabled val="1"/>
        </dgm:presLayoutVars>
      </dgm:prSet>
      <dgm:spPr/>
    </dgm:pt>
    <dgm:pt modelId="{02585812-97A9-478C-9D4C-43249278600F}" type="pres">
      <dgm:prSet presAssocID="{253D8247-F651-4D0A-A2BD-FE631FA8B271}" presName="aSpace" presStyleCnt="0"/>
      <dgm:spPr/>
    </dgm:pt>
    <dgm:pt modelId="{4662CCF4-DBE9-40A6-9866-03975CF50994}" type="pres">
      <dgm:prSet presAssocID="{6DE4FBF9-BB94-43BF-87E6-3EA15F09421A}" presName="aNode" presStyleLbl="fgAcc1" presStyleIdx="2" presStyleCnt="4" custScaleX="144330">
        <dgm:presLayoutVars>
          <dgm:bulletEnabled val="1"/>
        </dgm:presLayoutVars>
      </dgm:prSet>
      <dgm:spPr/>
    </dgm:pt>
    <dgm:pt modelId="{0036FD14-7C72-44F2-BD5E-6A189EA76022}" type="pres">
      <dgm:prSet presAssocID="{6DE4FBF9-BB94-43BF-87E6-3EA15F09421A}" presName="aSpace" presStyleCnt="0"/>
      <dgm:spPr/>
    </dgm:pt>
    <dgm:pt modelId="{53BD1C11-8DE7-460A-A2BF-E3CCE3F2C3DC}" type="pres">
      <dgm:prSet presAssocID="{4B300127-799E-4B3F-B903-E69D6B7CBD6D}" presName="aNode" presStyleLbl="fgAcc1" presStyleIdx="3" presStyleCnt="4" custScaleX="143374" custScaleY="78095">
        <dgm:presLayoutVars>
          <dgm:bulletEnabled val="1"/>
        </dgm:presLayoutVars>
      </dgm:prSet>
      <dgm:spPr/>
    </dgm:pt>
    <dgm:pt modelId="{A496C83B-C88E-47E8-9989-0A40672136C5}" type="pres">
      <dgm:prSet presAssocID="{4B300127-799E-4B3F-B903-E69D6B7CBD6D}" presName="aSpace" presStyleCnt="0"/>
      <dgm:spPr/>
    </dgm:pt>
  </dgm:ptLst>
  <dgm:cxnLst>
    <dgm:cxn modelId="{376AB43C-5127-45B8-8A8E-49C87557855E}" srcId="{F81B2C91-DE01-4FDF-A977-A0A49ADB8ED7}" destId="{6DE4FBF9-BB94-43BF-87E6-3EA15F09421A}" srcOrd="2" destOrd="0" parTransId="{4BFBB2AE-9E1E-495D-8F65-DA5FEF72429E}" sibTransId="{5AFE313F-E908-4D8D-B56D-5DD96E332941}"/>
    <dgm:cxn modelId="{3F803D63-FD06-4E4F-B6D8-4F7F3A65CD3F}" srcId="{F81B2C91-DE01-4FDF-A977-A0A49ADB8ED7}" destId="{253D8247-F651-4D0A-A2BD-FE631FA8B271}" srcOrd="1" destOrd="0" parTransId="{B8369219-F9BE-4230-8BDD-AD6A23F32CA8}" sibTransId="{1553861C-8C57-4E33-96F3-9991D8BB9392}"/>
    <dgm:cxn modelId="{7BD0F48C-E034-49D8-ADA9-E7F92A338D44}" srcId="{F81B2C91-DE01-4FDF-A977-A0A49ADB8ED7}" destId="{ED7E5AD5-7538-45D0-8E3F-3A5193778A33}" srcOrd="0" destOrd="0" parTransId="{5B5D13BF-81EA-48EA-ABBC-E5A00480D479}" sibTransId="{C5E4C742-A206-4C08-8DA7-F14931150999}"/>
    <dgm:cxn modelId="{69D3C7A0-346A-46A7-899C-4DFC5E1DA826}" type="presOf" srcId="{4B300127-799E-4B3F-B903-E69D6B7CBD6D}" destId="{53BD1C11-8DE7-460A-A2BF-E3CCE3F2C3DC}" srcOrd="0" destOrd="0" presId="urn:microsoft.com/office/officeart/2005/8/layout/pyramid2"/>
    <dgm:cxn modelId="{4881DEBF-D824-439C-97AC-25F27BE93A67}" type="presOf" srcId="{6DE4FBF9-BB94-43BF-87E6-3EA15F09421A}" destId="{4662CCF4-DBE9-40A6-9866-03975CF50994}" srcOrd="0" destOrd="0" presId="urn:microsoft.com/office/officeart/2005/8/layout/pyramid2"/>
    <dgm:cxn modelId="{389C3DDC-A1C9-4BC2-B6A2-5725CE2DD8BD}" type="presOf" srcId="{253D8247-F651-4D0A-A2BD-FE631FA8B271}" destId="{975603A3-2D16-4812-8812-820B85FD8D7B}" srcOrd="0" destOrd="0" presId="urn:microsoft.com/office/officeart/2005/8/layout/pyramid2"/>
    <dgm:cxn modelId="{16DC3FF6-C03E-4C03-994F-6E236970E695}" srcId="{F81B2C91-DE01-4FDF-A977-A0A49ADB8ED7}" destId="{4B300127-799E-4B3F-B903-E69D6B7CBD6D}" srcOrd="3" destOrd="0" parTransId="{600B9C73-3211-4090-A958-154D30E1BEDA}" sibTransId="{F954D9F4-100F-4A47-8C60-0B4E4E0E745B}"/>
    <dgm:cxn modelId="{76A513F8-4F37-4357-90CB-41769FA4666C}" type="presOf" srcId="{ED7E5AD5-7538-45D0-8E3F-3A5193778A33}" destId="{4F03E646-3F0A-425D-B604-454B5B04F1D1}" srcOrd="0" destOrd="0" presId="urn:microsoft.com/office/officeart/2005/8/layout/pyramid2"/>
    <dgm:cxn modelId="{495C7EFA-8D6D-4D73-BD3A-DD970266B975}" type="presOf" srcId="{F81B2C91-DE01-4FDF-A977-A0A49ADB8ED7}" destId="{46B086EB-416C-41BB-AD06-9BDCCFC066C0}" srcOrd="0" destOrd="0" presId="urn:microsoft.com/office/officeart/2005/8/layout/pyramid2"/>
    <dgm:cxn modelId="{C5393918-449B-456A-AF31-1F65F369C655}" type="presParOf" srcId="{46B086EB-416C-41BB-AD06-9BDCCFC066C0}" destId="{E9216071-36E2-49A7-AE09-CB79B3EA5F03}" srcOrd="0" destOrd="0" presId="urn:microsoft.com/office/officeart/2005/8/layout/pyramid2"/>
    <dgm:cxn modelId="{88FE2FD0-9E5A-4C7D-8826-7D0C73CC3ED6}" type="presParOf" srcId="{46B086EB-416C-41BB-AD06-9BDCCFC066C0}" destId="{1F98CFD0-FBA9-45A9-BA1A-5174F049CC24}" srcOrd="1" destOrd="0" presId="urn:microsoft.com/office/officeart/2005/8/layout/pyramid2"/>
    <dgm:cxn modelId="{528D5C16-DF5B-4AF2-8FB0-192845A6BC7D}" type="presParOf" srcId="{1F98CFD0-FBA9-45A9-BA1A-5174F049CC24}" destId="{4F03E646-3F0A-425D-B604-454B5B04F1D1}" srcOrd="0" destOrd="0" presId="urn:microsoft.com/office/officeart/2005/8/layout/pyramid2"/>
    <dgm:cxn modelId="{B79D71DD-C187-4F92-9730-2154A5B7CE42}" type="presParOf" srcId="{1F98CFD0-FBA9-45A9-BA1A-5174F049CC24}" destId="{7F222E0F-21C2-4016-B6E2-6E556EA34AF9}" srcOrd="1" destOrd="0" presId="urn:microsoft.com/office/officeart/2005/8/layout/pyramid2"/>
    <dgm:cxn modelId="{34BC233E-C8D7-4C80-BC0E-D3DA7A3ED228}" type="presParOf" srcId="{1F98CFD0-FBA9-45A9-BA1A-5174F049CC24}" destId="{975603A3-2D16-4812-8812-820B85FD8D7B}" srcOrd="2" destOrd="0" presId="urn:microsoft.com/office/officeart/2005/8/layout/pyramid2"/>
    <dgm:cxn modelId="{A9B77BA7-24EA-4F8C-B4B1-FF2689C94FF0}" type="presParOf" srcId="{1F98CFD0-FBA9-45A9-BA1A-5174F049CC24}" destId="{02585812-97A9-478C-9D4C-43249278600F}" srcOrd="3" destOrd="0" presId="urn:microsoft.com/office/officeart/2005/8/layout/pyramid2"/>
    <dgm:cxn modelId="{B155B9ED-E647-44C4-ADB2-4F5B4517B85F}" type="presParOf" srcId="{1F98CFD0-FBA9-45A9-BA1A-5174F049CC24}" destId="{4662CCF4-DBE9-40A6-9866-03975CF50994}" srcOrd="4" destOrd="0" presId="urn:microsoft.com/office/officeart/2005/8/layout/pyramid2"/>
    <dgm:cxn modelId="{92C45D16-BA58-4ADA-97D2-09B4537D5B82}" type="presParOf" srcId="{1F98CFD0-FBA9-45A9-BA1A-5174F049CC24}" destId="{0036FD14-7C72-44F2-BD5E-6A189EA76022}" srcOrd="5" destOrd="0" presId="urn:microsoft.com/office/officeart/2005/8/layout/pyramid2"/>
    <dgm:cxn modelId="{4F52F1CF-D024-484C-83F6-7DE47045A61F}" type="presParOf" srcId="{1F98CFD0-FBA9-45A9-BA1A-5174F049CC24}" destId="{53BD1C11-8DE7-460A-A2BF-E3CCE3F2C3DC}" srcOrd="6" destOrd="0" presId="urn:microsoft.com/office/officeart/2005/8/layout/pyramid2"/>
    <dgm:cxn modelId="{D5FD6A37-C692-4015-BA66-BE0479081AAA}" type="presParOf" srcId="{1F98CFD0-FBA9-45A9-BA1A-5174F049CC24}" destId="{A496C83B-C88E-47E8-9989-0A40672136C5}" srcOrd="7"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60EFF-37A7-4A67-A8C1-4F43E46B57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fr-FR"/>
        </a:p>
      </dgm:t>
    </dgm:pt>
    <dgm:pt modelId="{D7C3803C-43D4-4ECA-8DF3-35981817A5DB}">
      <dgm:prSet custT="1"/>
      <dgm:spPr/>
      <dgm:t>
        <a:bodyPr/>
        <a:lstStyle/>
        <a:p>
          <a:pPr algn="l"/>
          <a:r>
            <a:rPr lang="fr-FR" sz="1800" dirty="0"/>
            <a:t>L’Etat</a:t>
          </a:r>
        </a:p>
      </dgm:t>
    </dgm:pt>
    <dgm:pt modelId="{9CABE998-0AC0-4FF2-9CD5-7D9810A1E1F7}" type="parTrans" cxnId="{B724D6C1-D5DE-449A-8835-8AF39A245FAA}">
      <dgm:prSet/>
      <dgm:spPr/>
      <dgm:t>
        <a:bodyPr/>
        <a:lstStyle/>
        <a:p>
          <a:endParaRPr lang="fr-FR"/>
        </a:p>
      </dgm:t>
    </dgm:pt>
    <dgm:pt modelId="{A6C8FDE5-7021-4EE4-AD16-74C88C2061BB}" type="sibTrans" cxnId="{B724D6C1-D5DE-449A-8835-8AF39A245FAA}">
      <dgm:prSet/>
      <dgm:spPr/>
      <dgm:t>
        <a:bodyPr/>
        <a:lstStyle/>
        <a:p>
          <a:endParaRPr lang="fr-FR"/>
        </a:p>
      </dgm:t>
    </dgm:pt>
    <dgm:pt modelId="{18D14AA7-7F11-4EDA-9A7D-52F7A6A537FD}">
      <dgm:prSet custT="1"/>
      <dgm:spPr/>
      <dgm:t>
        <a:bodyPr/>
        <a:lstStyle/>
        <a:p>
          <a:r>
            <a:rPr lang="fr-FR" sz="1800" dirty="0"/>
            <a:t>Les établissements publics de l’Etat autres qu’industriels et commerciaux</a:t>
          </a:r>
        </a:p>
      </dgm:t>
    </dgm:pt>
    <dgm:pt modelId="{765A1116-B3AE-4E42-A26B-81F6AB067CB5}" type="parTrans" cxnId="{8F42130F-597D-4AD3-97D2-0E31E02EB1CB}">
      <dgm:prSet/>
      <dgm:spPr/>
      <dgm:t>
        <a:bodyPr/>
        <a:lstStyle/>
        <a:p>
          <a:endParaRPr lang="fr-FR"/>
        </a:p>
      </dgm:t>
    </dgm:pt>
    <dgm:pt modelId="{605C2AE8-D199-4334-AED6-1FF7A5E9AB53}" type="sibTrans" cxnId="{8F42130F-597D-4AD3-97D2-0E31E02EB1CB}">
      <dgm:prSet/>
      <dgm:spPr/>
      <dgm:t>
        <a:bodyPr/>
        <a:lstStyle/>
        <a:p>
          <a:endParaRPr lang="fr-FR"/>
        </a:p>
      </dgm:t>
    </dgm:pt>
    <dgm:pt modelId="{D4CED22C-1500-41DA-8547-FB1601476FFB}">
      <dgm:prSet custT="1"/>
      <dgm:spPr/>
      <dgm:t>
        <a:bodyPr/>
        <a:lstStyle/>
        <a:p>
          <a:r>
            <a:rPr lang="fr-FR" sz="1800" dirty="0"/>
            <a:t>Les juridictions administratives et financières</a:t>
          </a:r>
        </a:p>
      </dgm:t>
    </dgm:pt>
    <dgm:pt modelId="{190764E2-12FC-4822-9677-2A6E6F4E927D}" type="parTrans" cxnId="{99D9D443-A314-4D89-89E1-73655E4E0B61}">
      <dgm:prSet/>
      <dgm:spPr/>
      <dgm:t>
        <a:bodyPr/>
        <a:lstStyle/>
        <a:p>
          <a:endParaRPr lang="fr-FR"/>
        </a:p>
      </dgm:t>
    </dgm:pt>
    <dgm:pt modelId="{E1862784-D8F1-46D5-B0D5-36E388766248}" type="sibTrans" cxnId="{99D9D443-A314-4D89-89E1-73655E4E0B61}">
      <dgm:prSet/>
      <dgm:spPr/>
      <dgm:t>
        <a:bodyPr/>
        <a:lstStyle/>
        <a:p>
          <a:endParaRPr lang="fr-FR"/>
        </a:p>
      </dgm:t>
    </dgm:pt>
    <dgm:pt modelId="{1FD5236D-D402-4206-A596-48918CC66881}">
      <dgm:prSet custT="1"/>
      <dgm:spPr/>
      <dgm:t>
        <a:bodyPr/>
        <a:lstStyle/>
        <a:p>
          <a:r>
            <a:rPr lang="fr-FR" sz="1800" dirty="0"/>
            <a:t>Les autorités administratives indépendantes</a:t>
          </a:r>
        </a:p>
      </dgm:t>
    </dgm:pt>
    <dgm:pt modelId="{4FF1CFD6-86AE-4CB6-9AD5-1A9FEFF9D006}" type="parTrans" cxnId="{A1709258-5E9A-48D1-8230-113172646D30}">
      <dgm:prSet/>
      <dgm:spPr/>
      <dgm:t>
        <a:bodyPr/>
        <a:lstStyle/>
        <a:p>
          <a:endParaRPr lang="fr-FR"/>
        </a:p>
      </dgm:t>
    </dgm:pt>
    <dgm:pt modelId="{EE27F9C1-04B1-4246-A176-B2047A19313B}" type="sibTrans" cxnId="{A1709258-5E9A-48D1-8230-113172646D30}">
      <dgm:prSet/>
      <dgm:spPr/>
      <dgm:t>
        <a:bodyPr/>
        <a:lstStyle/>
        <a:p>
          <a:endParaRPr lang="fr-FR"/>
        </a:p>
      </dgm:t>
    </dgm:pt>
    <dgm:pt modelId="{9490F679-24CE-4DCE-9C1D-179833C10A01}">
      <dgm:prSet custT="1"/>
      <dgm:spPr/>
      <dgm:t>
        <a:bodyPr/>
        <a:lstStyle/>
        <a:p>
          <a:r>
            <a:rPr lang="fr-FR" sz="1800" dirty="0"/>
            <a:t>Les autorités publiques indépendantes</a:t>
          </a:r>
        </a:p>
      </dgm:t>
    </dgm:pt>
    <dgm:pt modelId="{12D23777-95B9-4F2B-BBBE-89B05A762D37}" type="parTrans" cxnId="{3D1B7A71-A713-41B6-A7C0-11F18674BB79}">
      <dgm:prSet/>
      <dgm:spPr/>
      <dgm:t>
        <a:bodyPr/>
        <a:lstStyle/>
        <a:p>
          <a:endParaRPr lang="fr-FR"/>
        </a:p>
      </dgm:t>
    </dgm:pt>
    <dgm:pt modelId="{96AC8FB2-D98E-4829-99A3-2A1A609E41BE}" type="sibTrans" cxnId="{3D1B7A71-A713-41B6-A7C0-11F18674BB79}">
      <dgm:prSet/>
      <dgm:spPr/>
      <dgm:t>
        <a:bodyPr/>
        <a:lstStyle/>
        <a:p>
          <a:endParaRPr lang="fr-FR"/>
        </a:p>
      </dgm:t>
    </dgm:pt>
    <dgm:pt modelId="{339BADEF-BEDB-4A06-9A8A-7FD50AAB7F9E}">
      <dgm:prSet custT="1"/>
      <dgm:spPr/>
      <dgm:t>
        <a:bodyPr/>
        <a:lstStyle/>
        <a:p>
          <a:r>
            <a:rPr lang="fr-FR" sz="1800" dirty="0"/>
            <a:t>Les Groupements d’Intérêt Public (GIP)</a:t>
          </a:r>
        </a:p>
      </dgm:t>
    </dgm:pt>
    <dgm:pt modelId="{A8D4BAB6-6FFF-42D3-AEF1-9A6B672314F1}" type="parTrans" cxnId="{86B52CBD-F15D-4BB6-A3E4-9DEC2A50D443}">
      <dgm:prSet/>
      <dgm:spPr/>
      <dgm:t>
        <a:bodyPr/>
        <a:lstStyle/>
        <a:p>
          <a:endParaRPr lang="fr-FR"/>
        </a:p>
      </dgm:t>
    </dgm:pt>
    <dgm:pt modelId="{70EBBD36-04EC-4908-8987-01496730B874}" type="sibTrans" cxnId="{86B52CBD-F15D-4BB6-A3E4-9DEC2A50D443}">
      <dgm:prSet/>
      <dgm:spPr/>
      <dgm:t>
        <a:bodyPr/>
        <a:lstStyle/>
        <a:p>
          <a:endParaRPr lang="fr-FR"/>
        </a:p>
      </dgm:t>
    </dgm:pt>
    <dgm:pt modelId="{B6B91742-15D2-4E85-A163-97D5A0C98507}">
      <dgm:prSet custT="1"/>
      <dgm:spPr/>
      <dgm:t>
        <a:bodyPr/>
        <a:lstStyle/>
        <a:p>
          <a:r>
            <a:rPr lang="fr-FR" sz="1800" dirty="0"/>
            <a:t>Les collectivités territoriales et leurs établissements publics autres qu’industriels et commerciaux</a:t>
          </a:r>
        </a:p>
      </dgm:t>
    </dgm:pt>
    <dgm:pt modelId="{4B9923D5-7B45-4CEE-94F2-2CC582DC0DB3}" type="parTrans" cxnId="{F6314F28-55CC-49E1-930F-E760797D1DF6}">
      <dgm:prSet/>
      <dgm:spPr/>
      <dgm:t>
        <a:bodyPr/>
        <a:lstStyle/>
        <a:p>
          <a:endParaRPr lang="fr-FR"/>
        </a:p>
      </dgm:t>
    </dgm:pt>
    <dgm:pt modelId="{ADD5D2BE-6141-4AFD-AA6E-2C44617E7F64}" type="sibTrans" cxnId="{F6314F28-55CC-49E1-930F-E760797D1DF6}">
      <dgm:prSet/>
      <dgm:spPr/>
      <dgm:t>
        <a:bodyPr/>
        <a:lstStyle/>
        <a:p>
          <a:endParaRPr lang="fr-FR"/>
        </a:p>
      </dgm:t>
    </dgm:pt>
    <dgm:pt modelId="{6FAD9C46-589B-4EF0-BA8B-85A160243213}">
      <dgm:prSet custT="1"/>
      <dgm:spPr/>
      <dgm:t>
        <a:bodyPr/>
        <a:lstStyle/>
        <a:p>
          <a:r>
            <a:rPr lang="fr-FR" sz="1800" dirty="0"/>
            <a:t>Les groupements de coopération sanitaire lorsque ceux-ci sont qualifiés de personne morale de droit public</a:t>
          </a:r>
          <a:endParaRPr lang="fr-FR" sz="1400" dirty="0"/>
        </a:p>
      </dgm:t>
    </dgm:pt>
    <dgm:pt modelId="{C4127D97-97BF-4F4C-833A-68928B6E413E}" type="parTrans" cxnId="{33FB8B20-CAE5-47B1-A573-F81CBF07A3D6}">
      <dgm:prSet/>
      <dgm:spPr/>
      <dgm:t>
        <a:bodyPr/>
        <a:lstStyle/>
        <a:p>
          <a:endParaRPr lang="fr-FR"/>
        </a:p>
      </dgm:t>
    </dgm:pt>
    <dgm:pt modelId="{774E58A5-3280-4792-BC34-ECEF2CE4D7F5}" type="sibTrans" cxnId="{33FB8B20-CAE5-47B1-A573-F81CBF07A3D6}">
      <dgm:prSet/>
      <dgm:spPr/>
      <dgm:t>
        <a:bodyPr/>
        <a:lstStyle/>
        <a:p>
          <a:endParaRPr lang="fr-FR"/>
        </a:p>
      </dgm:t>
    </dgm:pt>
    <dgm:pt modelId="{81606EEB-AEC3-4AD1-99E4-7D87030EF968}">
      <dgm:prSet custT="1"/>
      <dgm:spPr/>
      <dgm:t>
        <a:bodyPr/>
        <a:lstStyle/>
        <a:p>
          <a:r>
            <a:rPr lang="fr-FR" sz="1800"/>
            <a:t>Les </a:t>
          </a:r>
          <a:r>
            <a:rPr lang="fr-FR" sz="1800" dirty="0"/>
            <a:t>établissements de la fonction publique hospitalière </a:t>
          </a:r>
          <a:r>
            <a:rPr lang="fr-FR" sz="1400" dirty="0"/>
            <a:t>énumérés à l’article 2 de la loi n°86-33 du 9 janvier 1986 portant dispositions statutaires relatives à la fonction publique hospitalière.</a:t>
          </a:r>
        </a:p>
      </dgm:t>
    </dgm:pt>
    <dgm:pt modelId="{332BAC08-6942-4791-A1BC-DEFDAB62718A}" type="parTrans" cxnId="{86CF4786-9AA6-4AAB-915E-98CA9E8330AC}">
      <dgm:prSet/>
      <dgm:spPr/>
      <dgm:t>
        <a:bodyPr/>
        <a:lstStyle/>
        <a:p>
          <a:endParaRPr lang="fr-FR"/>
        </a:p>
      </dgm:t>
    </dgm:pt>
    <dgm:pt modelId="{C255D7A4-3809-4A52-8103-DA98C2BFE6E5}" type="sibTrans" cxnId="{86CF4786-9AA6-4AAB-915E-98CA9E8330AC}">
      <dgm:prSet/>
      <dgm:spPr/>
      <dgm:t>
        <a:bodyPr/>
        <a:lstStyle/>
        <a:p>
          <a:endParaRPr lang="fr-FR"/>
        </a:p>
      </dgm:t>
    </dgm:pt>
    <dgm:pt modelId="{9016A032-45EE-4D9A-8EA8-ED6FACFFD92B}" type="pres">
      <dgm:prSet presAssocID="{43F60EFF-37A7-4A67-A8C1-4F43E46B5773}" presName="linear" presStyleCnt="0">
        <dgm:presLayoutVars>
          <dgm:animLvl val="lvl"/>
          <dgm:resizeHandles val="exact"/>
        </dgm:presLayoutVars>
      </dgm:prSet>
      <dgm:spPr/>
    </dgm:pt>
    <dgm:pt modelId="{7F9F38CB-65A1-44D7-A846-E564EC46CBB9}" type="pres">
      <dgm:prSet presAssocID="{D7C3803C-43D4-4ECA-8DF3-35981817A5DB}" presName="parentText" presStyleLbl="node1" presStyleIdx="0" presStyleCnt="9" custScaleY="70849">
        <dgm:presLayoutVars>
          <dgm:chMax val="0"/>
          <dgm:bulletEnabled val="1"/>
        </dgm:presLayoutVars>
      </dgm:prSet>
      <dgm:spPr/>
    </dgm:pt>
    <dgm:pt modelId="{3EB144D3-5057-45C8-9CCC-20D4E8216152}" type="pres">
      <dgm:prSet presAssocID="{A6C8FDE5-7021-4EE4-AD16-74C88C2061BB}" presName="spacer" presStyleCnt="0"/>
      <dgm:spPr/>
    </dgm:pt>
    <dgm:pt modelId="{94792EB1-BEC0-4243-9EEF-70897F40D6C4}" type="pres">
      <dgm:prSet presAssocID="{18D14AA7-7F11-4EDA-9A7D-52F7A6A537FD}" presName="parentText" presStyleLbl="node1" presStyleIdx="1" presStyleCnt="9">
        <dgm:presLayoutVars>
          <dgm:chMax val="0"/>
          <dgm:bulletEnabled val="1"/>
        </dgm:presLayoutVars>
      </dgm:prSet>
      <dgm:spPr/>
    </dgm:pt>
    <dgm:pt modelId="{BE02EFFE-18D2-4600-971C-13BC2664219C}" type="pres">
      <dgm:prSet presAssocID="{605C2AE8-D199-4334-AED6-1FF7A5E9AB53}" presName="spacer" presStyleCnt="0"/>
      <dgm:spPr/>
    </dgm:pt>
    <dgm:pt modelId="{FD71AC4F-E425-438F-9AD8-AF49879F25E8}" type="pres">
      <dgm:prSet presAssocID="{D4CED22C-1500-41DA-8547-FB1601476FFB}" presName="parentText" presStyleLbl="node1" presStyleIdx="2" presStyleCnt="9" custScaleY="75962">
        <dgm:presLayoutVars>
          <dgm:chMax val="0"/>
          <dgm:bulletEnabled val="1"/>
        </dgm:presLayoutVars>
      </dgm:prSet>
      <dgm:spPr/>
    </dgm:pt>
    <dgm:pt modelId="{3200DD59-C856-4C33-908E-7E7F0EF2A5E4}" type="pres">
      <dgm:prSet presAssocID="{E1862784-D8F1-46D5-B0D5-36E388766248}" presName="spacer" presStyleCnt="0"/>
      <dgm:spPr/>
    </dgm:pt>
    <dgm:pt modelId="{55940E3C-959C-4CEF-996B-DFF2E5BE7E51}" type="pres">
      <dgm:prSet presAssocID="{1FD5236D-D402-4206-A596-48918CC66881}" presName="parentText" presStyleLbl="node1" presStyleIdx="3" presStyleCnt="9" custScaleY="69911">
        <dgm:presLayoutVars>
          <dgm:chMax val="0"/>
          <dgm:bulletEnabled val="1"/>
        </dgm:presLayoutVars>
      </dgm:prSet>
      <dgm:spPr/>
    </dgm:pt>
    <dgm:pt modelId="{3979EF14-776F-4289-9241-CBA4D96354C5}" type="pres">
      <dgm:prSet presAssocID="{EE27F9C1-04B1-4246-A176-B2047A19313B}" presName="spacer" presStyleCnt="0"/>
      <dgm:spPr/>
    </dgm:pt>
    <dgm:pt modelId="{4B2F8673-D7EB-47B0-A34F-157A8FFC1746}" type="pres">
      <dgm:prSet presAssocID="{9490F679-24CE-4DCE-9C1D-179833C10A01}" presName="parentText" presStyleLbl="node1" presStyleIdx="4" presStyleCnt="9" custScaleY="66557">
        <dgm:presLayoutVars>
          <dgm:chMax val="0"/>
          <dgm:bulletEnabled val="1"/>
        </dgm:presLayoutVars>
      </dgm:prSet>
      <dgm:spPr/>
    </dgm:pt>
    <dgm:pt modelId="{E99B6AAA-B0B3-41E9-A9E8-CC3E8FF6D03A}" type="pres">
      <dgm:prSet presAssocID="{96AC8FB2-D98E-4829-99A3-2A1A609E41BE}" presName="spacer" presStyleCnt="0"/>
      <dgm:spPr/>
    </dgm:pt>
    <dgm:pt modelId="{01578BCB-3D0A-4D8C-A692-8BF15AAF3E10}" type="pres">
      <dgm:prSet presAssocID="{339BADEF-BEDB-4A06-9A8A-7FD50AAB7F9E}" presName="parentText" presStyleLbl="node1" presStyleIdx="5" presStyleCnt="9" custScaleY="66558">
        <dgm:presLayoutVars>
          <dgm:chMax val="0"/>
          <dgm:bulletEnabled val="1"/>
        </dgm:presLayoutVars>
      </dgm:prSet>
      <dgm:spPr/>
    </dgm:pt>
    <dgm:pt modelId="{2D2A9C88-6CEE-4DC7-B7D6-FE0946B2A6DF}" type="pres">
      <dgm:prSet presAssocID="{70EBBD36-04EC-4908-8987-01496730B874}" presName="spacer" presStyleCnt="0"/>
      <dgm:spPr/>
    </dgm:pt>
    <dgm:pt modelId="{E249FAD3-11C0-46C3-947B-37589753B72B}" type="pres">
      <dgm:prSet presAssocID="{B6B91742-15D2-4E85-A163-97D5A0C98507}" presName="parentText" presStyleLbl="node1" presStyleIdx="6" presStyleCnt="9" custScaleY="86054">
        <dgm:presLayoutVars>
          <dgm:chMax val="0"/>
          <dgm:bulletEnabled val="1"/>
        </dgm:presLayoutVars>
      </dgm:prSet>
      <dgm:spPr/>
    </dgm:pt>
    <dgm:pt modelId="{78E28EE2-35CF-40B0-A9DB-3E94F613E72F}" type="pres">
      <dgm:prSet presAssocID="{ADD5D2BE-6141-4AFD-AA6E-2C44617E7F64}" presName="spacer" presStyleCnt="0"/>
      <dgm:spPr/>
    </dgm:pt>
    <dgm:pt modelId="{F01940DA-0A0C-4B85-A6E1-C01602E3D5D9}" type="pres">
      <dgm:prSet presAssocID="{6FAD9C46-589B-4EF0-BA8B-85A160243213}" presName="parentText" presStyleLbl="node1" presStyleIdx="7" presStyleCnt="9" custScaleY="89157">
        <dgm:presLayoutVars>
          <dgm:chMax val="0"/>
          <dgm:bulletEnabled val="1"/>
        </dgm:presLayoutVars>
      </dgm:prSet>
      <dgm:spPr/>
    </dgm:pt>
    <dgm:pt modelId="{A8F800FE-338E-40A8-BAF4-1629B0F7188F}" type="pres">
      <dgm:prSet presAssocID="{774E58A5-3280-4792-BC34-ECEF2CE4D7F5}" presName="spacer" presStyleCnt="0"/>
      <dgm:spPr/>
    </dgm:pt>
    <dgm:pt modelId="{B3463262-2137-49F2-B90C-2A02ACF5DC99}" type="pres">
      <dgm:prSet presAssocID="{81606EEB-AEC3-4AD1-99E4-7D87030EF968}" presName="parentText" presStyleLbl="node1" presStyleIdx="8" presStyleCnt="9">
        <dgm:presLayoutVars>
          <dgm:chMax val="0"/>
          <dgm:bulletEnabled val="1"/>
        </dgm:presLayoutVars>
      </dgm:prSet>
      <dgm:spPr/>
    </dgm:pt>
  </dgm:ptLst>
  <dgm:cxnLst>
    <dgm:cxn modelId="{8F42130F-597D-4AD3-97D2-0E31E02EB1CB}" srcId="{43F60EFF-37A7-4A67-A8C1-4F43E46B5773}" destId="{18D14AA7-7F11-4EDA-9A7D-52F7A6A537FD}" srcOrd="1" destOrd="0" parTransId="{765A1116-B3AE-4E42-A26B-81F6AB067CB5}" sibTransId="{605C2AE8-D199-4334-AED6-1FF7A5E9AB53}"/>
    <dgm:cxn modelId="{33FB8B20-CAE5-47B1-A573-F81CBF07A3D6}" srcId="{43F60EFF-37A7-4A67-A8C1-4F43E46B5773}" destId="{6FAD9C46-589B-4EF0-BA8B-85A160243213}" srcOrd="7" destOrd="0" parTransId="{C4127D97-97BF-4F4C-833A-68928B6E413E}" sibTransId="{774E58A5-3280-4792-BC34-ECEF2CE4D7F5}"/>
    <dgm:cxn modelId="{F6314F28-55CC-49E1-930F-E760797D1DF6}" srcId="{43F60EFF-37A7-4A67-A8C1-4F43E46B5773}" destId="{B6B91742-15D2-4E85-A163-97D5A0C98507}" srcOrd="6" destOrd="0" parTransId="{4B9923D5-7B45-4CEE-94F2-2CC582DC0DB3}" sibTransId="{ADD5D2BE-6141-4AFD-AA6E-2C44617E7F64}"/>
    <dgm:cxn modelId="{99D9D443-A314-4D89-89E1-73655E4E0B61}" srcId="{43F60EFF-37A7-4A67-A8C1-4F43E46B5773}" destId="{D4CED22C-1500-41DA-8547-FB1601476FFB}" srcOrd="2" destOrd="0" parTransId="{190764E2-12FC-4822-9677-2A6E6F4E927D}" sibTransId="{E1862784-D8F1-46D5-B0D5-36E388766248}"/>
    <dgm:cxn modelId="{47C9D144-0FA2-4FE0-8612-CD2B29CF4DAF}" type="presOf" srcId="{6FAD9C46-589B-4EF0-BA8B-85A160243213}" destId="{F01940DA-0A0C-4B85-A6E1-C01602E3D5D9}" srcOrd="0" destOrd="0" presId="urn:microsoft.com/office/officeart/2005/8/layout/vList2"/>
    <dgm:cxn modelId="{BFDC0571-85DC-43C6-A691-9DA16BAAC7AD}" type="presOf" srcId="{D7C3803C-43D4-4ECA-8DF3-35981817A5DB}" destId="{7F9F38CB-65A1-44D7-A846-E564EC46CBB9}" srcOrd="0" destOrd="0" presId="urn:microsoft.com/office/officeart/2005/8/layout/vList2"/>
    <dgm:cxn modelId="{3D1B7A71-A713-41B6-A7C0-11F18674BB79}" srcId="{43F60EFF-37A7-4A67-A8C1-4F43E46B5773}" destId="{9490F679-24CE-4DCE-9C1D-179833C10A01}" srcOrd="4" destOrd="0" parTransId="{12D23777-95B9-4F2B-BBBE-89B05A762D37}" sibTransId="{96AC8FB2-D98E-4829-99A3-2A1A609E41BE}"/>
    <dgm:cxn modelId="{A1709258-5E9A-48D1-8230-113172646D30}" srcId="{43F60EFF-37A7-4A67-A8C1-4F43E46B5773}" destId="{1FD5236D-D402-4206-A596-48918CC66881}" srcOrd="3" destOrd="0" parTransId="{4FF1CFD6-86AE-4CB6-9AD5-1A9FEFF9D006}" sibTransId="{EE27F9C1-04B1-4246-A176-B2047A19313B}"/>
    <dgm:cxn modelId="{4288677C-5E48-49CA-98AA-BBF4C0A75875}" type="presOf" srcId="{339BADEF-BEDB-4A06-9A8A-7FD50AAB7F9E}" destId="{01578BCB-3D0A-4D8C-A692-8BF15AAF3E10}" srcOrd="0" destOrd="0" presId="urn:microsoft.com/office/officeart/2005/8/layout/vList2"/>
    <dgm:cxn modelId="{86CF4786-9AA6-4AAB-915E-98CA9E8330AC}" srcId="{43F60EFF-37A7-4A67-A8C1-4F43E46B5773}" destId="{81606EEB-AEC3-4AD1-99E4-7D87030EF968}" srcOrd="8" destOrd="0" parTransId="{332BAC08-6942-4791-A1BC-DEFDAB62718A}" sibTransId="{C255D7A4-3809-4A52-8103-DA98C2BFE6E5}"/>
    <dgm:cxn modelId="{212F9F8D-F797-43F7-8F43-B90A4754C806}" type="presOf" srcId="{B6B91742-15D2-4E85-A163-97D5A0C98507}" destId="{E249FAD3-11C0-46C3-947B-37589753B72B}" srcOrd="0" destOrd="0" presId="urn:microsoft.com/office/officeart/2005/8/layout/vList2"/>
    <dgm:cxn modelId="{8AB0E5A1-4A19-4E74-80CE-4585613D0B96}" type="presOf" srcId="{18D14AA7-7F11-4EDA-9A7D-52F7A6A537FD}" destId="{94792EB1-BEC0-4243-9EEF-70897F40D6C4}" srcOrd="0" destOrd="0" presId="urn:microsoft.com/office/officeart/2005/8/layout/vList2"/>
    <dgm:cxn modelId="{6D2504B7-30B8-4076-8B5F-830CBCA85203}" type="presOf" srcId="{1FD5236D-D402-4206-A596-48918CC66881}" destId="{55940E3C-959C-4CEF-996B-DFF2E5BE7E51}" srcOrd="0" destOrd="0" presId="urn:microsoft.com/office/officeart/2005/8/layout/vList2"/>
    <dgm:cxn modelId="{86B52CBD-F15D-4BB6-A3E4-9DEC2A50D443}" srcId="{43F60EFF-37A7-4A67-A8C1-4F43E46B5773}" destId="{339BADEF-BEDB-4A06-9A8A-7FD50AAB7F9E}" srcOrd="5" destOrd="0" parTransId="{A8D4BAB6-6FFF-42D3-AEF1-9A6B672314F1}" sibTransId="{70EBBD36-04EC-4908-8987-01496730B874}"/>
    <dgm:cxn modelId="{F43FC5BF-2F4D-43B1-9916-EAEC8B5924A3}" type="presOf" srcId="{9490F679-24CE-4DCE-9C1D-179833C10A01}" destId="{4B2F8673-D7EB-47B0-A34F-157A8FFC1746}" srcOrd="0" destOrd="0" presId="urn:microsoft.com/office/officeart/2005/8/layout/vList2"/>
    <dgm:cxn modelId="{B724D6C1-D5DE-449A-8835-8AF39A245FAA}" srcId="{43F60EFF-37A7-4A67-A8C1-4F43E46B5773}" destId="{D7C3803C-43D4-4ECA-8DF3-35981817A5DB}" srcOrd="0" destOrd="0" parTransId="{9CABE998-0AC0-4FF2-9CD5-7D9810A1E1F7}" sibTransId="{A6C8FDE5-7021-4EE4-AD16-74C88C2061BB}"/>
    <dgm:cxn modelId="{716932E7-3DC7-4CF1-8852-E81944131241}" type="presOf" srcId="{81606EEB-AEC3-4AD1-99E4-7D87030EF968}" destId="{B3463262-2137-49F2-B90C-2A02ACF5DC99}" srcOrd="0" destOrd="0" presId="urn:microsoft.com/office/officeart/2005/8/layout/vList2"/>
    <dgm:cxn modelId="{F7EF1EE9-6482-455A-93D2-B26519E03FB3}" type="presOf" srcId="{D4CED22C-1500-41DA-8547-FB1601476FFB}" destId="{FD71AC4F-E425-438F-9AD8-AF49879F25E8}" srcOrd="0" destOrd="0" presId="urn:microsoft.com/office/officeart/2005/8/layout/vList2"/>
    <dgm:cxn modelId="{E6FB0FFB-ED43-46C7-8A98-6FBDB79A58BF}" type="presOf" srcId="{43F60EFF-37A7-4A67-A8C1-4F43E46B5773}" destId="{9016A032-45EE-4D9A-8EA8-ED6FACFFD92B}" srcOrd="0" destOrd="0" presId="urn:microsoft.com/office/officeart/2005/8/layout/vList2"/>
    <dgm:cxn modelId="{201CA9A7-7202-4060-AA13-827E2CE28800}" type="presParOf" srcId="{9016A032-45EE-4D9A-8EA8-ED6FACFFD92B}" destId="{7F9F38CB-65A1-44D7-A846-E564EC46CBB9}" srcOrd="0" destOrd="0" presId="urn:microsoft.com/office/officeart/2005/8/layout/vList2"/>
    <dgm:cxn modelId="{7F7280C5-2E52-4E2C-B63B-8B2CB6B61175}" type="presParOf" srcId="{9016A032-45EE-4D9A-8EA8-ED6FACFFD92B}" destId="{3EB144D3-5057-45C8-9CCC-20D4E8216152}" srcOrd="1" destOrd="0" presId="urn:microsoft.com/office/officeart/2005/8/layout/vList2"/>
    <dgm:cxn modelId="{ADE3AF83-3262-4FAC-9887-064BD4F1D40C}" type="presParOf" srcId="{9016A032-45EE-4D9A-8EA8-ED6FACFFD92B}" destId="{94792EB1-BEC0-4243-9EEF-70897F40D6C4}" srcOrd="2" destOrd="0" presId="urn:microsoft.com/office/officeart/2005/8/layout/vList2"/>
    <dgm:cxn modelId="{F258AEFB-6C76-4865-9199-FF42F5E8AD95}" type="presParOf" srcId="{9016A032-45EE-4D9A-8EA8-ED6FACFFD92B}" destId="{BE02EFFE-18D2-4600-971C-13BC2664219C}" srcOrd="3" destOrd="0" presId="urn:microsoft.com/office/officeart/2005/8/layout/vList2"/>
    <dgm:cxn modelId="{9F3105A7-A83D-41FF-90F4-7AC054DAB811}" type="presParOf" srcId="{9016A032-45EE-4D9A-8EA8-ED6FACFFD92B}" destId="{FD71AC4F-E425-438F-9AD8-AF49879F25E8}" srcOrd="4" destOrd="0" presId="urn:microsoft.com/office/officeart/2005/8/layout/vList2"/>
    <dgm:cxn modelId="{040E9D64-CE60-4C16-938C-1D70C30B7A46}" type="presParOf" srcId="{9016A032-45EE-4D9A-8EA8-ED6FACFFD92B}" destId="{3200DD59-C856-4C33-908E-7E7F0EF2A5E4}" srcOrd="5" destOrd="0" presId="urn:microsoft.com/office/officeart/2005/8/layout/vList2"/>
    <dgm:cxn modelId="{6B8F8CA0-9FE7-43F8-B94F-BE6B37ACED7A}" type="presParOf" srcId="{9016A032-45EE-4D9A-8EA8-ED6FACFFD92B}" destId="{55940E3C-959C-4CEF-996B-DFF2E5BE7E51}" srcOrd="6" destOrd="0" presId="urn:microsoft.com/office/officeart/2005/8/layout/vList2"/>
    <dgm:cxn modelId="{D990230E-EE83-467A-9E89-B0CAB1B7BF81}" type="presParOf" srcId="{9016A032-45EE-4D9A-8EA8-ED6FACFFD92B}" destId="{3979EF14-776F-4289-9241-CBA4D96354C5}" srcOrd="7" destOrd="0" presId="urn:microsoft.com/office/officeart/2005/8/layout/vList2"/>
    <dgm:cxn modelId="{9DD5A1DB-4979-405E-9014-5D69EE35FB1F}" type="presParOf" srcId="{9016A032-45EE-4D9A-8EA8-ED6FACFFD92B}" destId="{4B2F8673-D7EB-47B0-A34F-157A8FFC1746}" srcOrd="8" destOrd="0" presId="urn:microsoft.com/office/officeart/2005/8/layout/vList2"/>
    <dgm:cxn modelId="{30210A04-F80F-4853-91AC-CB5AAC559687}" type="presParOf" srcId="{9016A032-45EE-4D9A-8EA8-ED6FACFFD92B}" destId="{E99B6AAA-B0B3-41E9-A9E8-CC3E8FF6D03A}" srcOrd="9" destOrd="0" presId="urn:microsoft.com/office/officeart/2005/8/layout/vList2"/>
    <dgm:cxn modelId="{1417842F-4312-48C2-A8F6-4E9044B03631}" type="presParOf" srcId="{9016A032-45EE-4D9A-8EA8-ED6FACFFD92B}" destId="{01578BCB-3D0A-4D8C-A692-8BF15AAF3E10}" srcOrd="10" destOrd="0" presId="urn:microsoft.com/office/officeart/2005/8/layout/vList2"/>
    <dgm:cxn modelId="{01A8EA3C-1FD7-4162-BD77-CA8D0E5C192A}" type="presParOf" srcId="{9016A032-45EE-4D9A-8EA8-ED6FACFFD92B}" destId="{2D2A9C88-6CEE-4DC7-B7D6-FE0946B2A6DF}" srcOrd="11" destOrd="0" presId="urn:microsoft.com/office/officeart/2005/8/layout/vList2"/>
    <dgm:cxn modelId="{2C40C2B9-1A89-4399-BFE4-AA34C8422D08}" type="presParOf" srcId="{9016A032-45EE-4D9A-8EA8-ED6FACFFD92B}" destId="{E249FAD3-11C0-46C3-947B-37589753B72B}" srcOrd="12" destOrd="0" presId="urn:microsoft.com/office/officeart/2005/8/layout/vList2"/>
    <dgm:cxn modelId="{80BDAD30-B5EF-4A0A-A6C2-2C5031C0618D}" type="presParOf" srcId="{9016A032-45EE-4D9A-8EA8-ED6FACFFD92B}" destId="{78E28EE2-35CF-40B0-A9DB-3E94F613E72F}" srcOrd="13" destOrd="0" presId="urn:microsoft.com/office/officeart/2005/8/layout/vList2"/>
    <dgm:cxn modelId="{A64143F9-FDC3-44EB-BF57-3830B2A5CD0E}" type="presParOf" srcId="{9016A032-45EE-4D9A-8EA8-ED6FACFFD92B}" destId="{F01940DA-0A0C-4B85-A6E1-C01602E3D5D9}" srcOrd="14" destOrd="0" presId="urn:microsoft.com/office/officeart/2005/8/layout/vList2"/>
    <dgm:cxn modelId="{0F94C4C3-B964-4475-BC4A-240DB42DF55C}" type="presParOf" srcId="{9016A032-45EE-4D9A-8EA8-ED6FACFFD92B}" destId="{A8F800FE-338E-40A8-BAF4-1629B0F7188F}" srcOrd="15" destOrd="0" presId="urn:microsoft.com/office/officeart/2005/8/layout/vList2"/>
    <dgm:cxn modelId="{3DC8F300-D9E7-4A5C-A0A6-9024215DA38E}" type="presParOf" srcId="{9016A032-45EE-4D9A-8EA8-ED6FACFFD92B}" destId="{B3463262-2137-49F2-B90C-2A02ACF5DC99}" srcOrd="1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F60EFF-37A7-4A67-A8C1-4F43E46B57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fr-FR"/>
        </a:p>
      </dgm:t>
    </dgm:pt>
    <dgm:pt modelId="{C231B110-7C89-4781-9B52-B915B21F5BF7}">
      <dgm:prSet custT="1"/>
      <dgm:spPr/>
      <dgm:t>
        <a:bodyPr/>
        <a:lstStyle/>
        <a:p>
          <a:r>
            <a:rPr lang="fr-FR" sz="1400" dirty="0"/>
            <a:t>Etablissements publics de santé</a:t>
          </a:r>
        </a:p>
      </dgm:t>
    </dgm:pt>
    <dgm:pt modelId="{D9B9B593-7F2F-4C0A-A210-93970E86EC9C}" type="parTrans" cxnId="{498A3E2A-C212-4096-98DF-B6AEAE592607}">
      <dgm:prSet/>
      <dgm:spPr/>
      <dgm:t>
        <a:bodyPr/>
        <a:lstStyle/>
        <a:p>
          <a:endParaRPr lang="fr-FR"/>
        </a:p>
      </dgm:t>
    </dgm:pt>
    <dgm:pt modelId="{ED04B9F0-FF48-4692-B734-547ADAC8B701}" type="sibTrans" cxnId="{498A3E2A-C212-4096-98DF-B6AEAE592607}">
      <dgm:prSet/>
      <dgm:spPr/>
      <dgm:t>
        <a:bodyPr/>
        <a:lstStyle/>
        <a:p>
          <a:endParaRPr lang="fr-FR"/>
        </a:p>
      </dgm:t>
    </dgm:pt>
    <dgm:pt modelId="{8A686F85-4522-4BD1-AAE2-2D2245411D28}">
      <dgm:prSet custT="1"/>
      <dgm:spPr/>
      <dgm:t>
        <a:bodyPr/>
        <a:lstStyle/>
        <a:p>
          <a:r>
            <a:rPr lang="fr-FR" sz="1400" dirty="0"/>
            <a:t>Hospices publics</a:t>
          </a:r>
        </a:p>
      </dgm:t>
    </dgm:pt>
    <dgm:pt modelId="{92654431-5205-44F5-A438-D4A3467CDB5C}" type="parTrans" cxnId="{78C51435-C443-439C-B849-D78EE0E0406C}">
      <dgm:prSet/>
      <dgm:spPr/>
      <dgm:t>
        <a:bodyPr/>
        <a:lstStyle/>
        <a:p>
          <a:endParaRPr lang="fr-FR"/>
        </a:p>
      </dgm:t>
    </dgm:pt>
    <dgm:pt modelId="{FD9E9730-5A4C-4E0D-9325-87A8E39DF78E}" type="sibTrans" cxnId="{78C51435-C443-439C-B849-D78EE0E0406C}">
      <dgm:prSet/>
      <dgm:spPr/>
      <dgm:t>
        <a:bodyPr/>
        <a:lstStyle/>
        <a:p>
          <a:endParaRPr lang="fr-FR"/>
        </a:p>
      </dgm:t>
    </dgm:pt>
    <dgm:pt modelId="{E769F701-5E80-4CCE-BC81-2D8A235E8518}">
      <dgm:prSet custT="1"/>
      <dgm:spPr/>
      <dgm:t>
        <a:bodyPr/>
        <a:lstStyle/>
        <a:p>
          <a:r>
            <a:rPr lang="fr-FR" sz="1400" dirty="0"/>
            <a:t>Maisons de retraite publiques, à l’exclusion de celles qui sont rattachées au bureau d’aide sociale de Paris</a:t>
          </a:r>
        </a:p>
      </dgm:t>
    </dgm:pt>
    <dgm:pt modelId="{603980AE-1427-48BF-8B64-63FB089CB157}" type="parTrans" cxnId="{81743D6F-6B1C-4EA7-9C2B-8C9274F10A80}">
      <dgm:prSet/>
      <dgm:spPr/>
      <dgm:t>
        <a:bodyPr/>
        <a:lstStyle/>
        <a:p>
          <a:endParaRPr lang="fr-FR"/>
        </a:p>
      </dgm:t>
    </dgm:pt>
    <dgm:pt modelId="{3E793B77-AB6A-401F-B9A7-B6ABA85CD400}" type="sibTrans" cxnId="{81743D6F-6B1C-4EA7-9C2B-8C9274F10A80}">
      <dgm:prSet/>
      <dgm:spPr/>
      <dgm:t>
        <a:bodyPr/>
        <a:lstStyle/>
        <a:p>
          <a:endParaRPr lang="fr-FR"/>
        </a:p>
      </dgm:t>
    </dgm:pt>
    <dgm:pt modelId="{0B099870-736E-42C7-9716-B496FB13DFFF}">
      <dgm:prSet custT="1"/>
      <dgm:spPr/>
      <dgm:t>
        <a:bodyPr/>
        <a:lstStyle/>
        <a:p>
          <a:r>
            <a:rPr lang="fr-FR" sz="1400" dirty="0"/>
            <a:t>Etablissements publics ou à caractère public relevant des services départementaux de l’aide sociale à l’enfance et maisons d’enfants à caractère social</a:t>
          </a:r>
        </a:p>
      </dgm:t>
    </dgm:pt>
    <dgm:pt modelId="{310219DF-C656-4B91-8362-DC00475CA649}" type="parTrans" cxnId="{DC73216C-DF4D-460F-BF41-F53F48A4A263}">
      <dgm:prSet/>
      <dgm:spPr/>
      <dgm:t>
        <a:bodyPr/>
        <a:lstStyle/>
        <a:p>
          <a:endParaRPr lang="fr-FR"/>
        </a:p>
      </dgm:t>
    </dgm:pt>
    <dgm:pt modelId="{6494DA70-8901-430C-99C9-517B5408E16C}" type="sibTrans" cxnId="{DC73216C-DF4D-460F-BF41-F53F48A4A263}">
      <dgm:prSet/>
      <dgm:spPr/>
      <dgm:t>
        <a:bodyPr/>
        <a:lstStyle/>
        <a:p>
          <a:endParaRPr lang="fr-FR"/>
        </a:p>
      </dgm:t>
    </dgm:pt>
    <dgm:pt modelId="{76AAB7E4-6F6C-46DA-8AF5-E27415191032}">
      <dgm:prSet custT="1"/>
      <dgm:spPr/>
      <dgm:t>
        <a:bodyPr/>
        <a:lstStyle/>
        <a:p>
          <a:r>
            <a:rPr lang="fr-FR" sz="1400" dirty="0"/>
            <a:t>Etablissements publics ou à caractère public pour mineurs ou adultes handicapés ou inadaptés, à l’exception des établissements nationaux et des établissements d’enseignement ou d’éducation surveillée</a:t>
          </a:r>
        </a:p>
      </dgm:t>
    </dgm:pt>
    <dgm:pt modelId="{C6172F8A-A78C-4EF8-B950-C414F746C2A2}" type="parTrans" cxnId="{89B1A449-5202-4E50-8F3C-E14A93362B7C}">
      <dgm:prSet/>
      <dgm:spPr/>
      <dgm:t>
        <a:bodyPr/>
        <a:lstStyle/>
        <a:p>
          <a:endParaRPr lang="fr-FR"/>
        </a:p>
      </dgm:t>
    </dgm:pt>
    <dgm:pt modelId="{7073C489-2A7F-4E2D-9B3A-71702CB72C4A}" type="sibTrans" cxnId="{89B1A449-5202-4E50-8F3C-E14A93362B7C}">
      <dgm:prSet/>
      <dgm:spPr/>
      <dgm:t>
        <a:bodyPr/>
        <a:lstStyle/>
        <a:p>
          <a:endParaRPr lang="fr-FR"/>
        </a:p>
      </dgm:t>
    </dgm:pt>
    <dgm:pt modelId="{24463841-7620-4969-A3CB-8D3CD9ADF482}">
      <dgm:prSet custT="1"/>
      <dgm:spPr/>
      <dgm:t>
        <a:bodyPr/>
        <a:lstStyle/>
        <a:p>
          <a:r>
            <a:rPr lang="fr-FR" sz="1400" dirty="0"/>
            <a:t>Centres d’hébergement et de réadaptation sociale, publics ou à caractère public, mentionnés à l’article L.345-1 du code de l’action sociale et des familles</a:t>
          </a:r>
        </a:p>
      </dgm:t>
    </dgm:pt>
    <dgm:pt modelId="{ED4696EB-24CD-429D-AE39-B7A1041ED488}" type="parTrans" cxnId="{D376A17F-4DBF-4279-83AA-2D6A6602AF56}">
      <dgm:prSet/>
      <dgm:spPr/>
      <dgm:t>
        <a:bodyPr/>
        <a:lstStyle/>
        <a:p>
          <a:endParaRPr lang="fr-FR"/>
        </a:p>
      </dgm:t>
    </dgm:pt>
    <dgm:pt modelId="{2FA1ECAC-BE87-40B5-B936-A7E7C3EA8BBA}" type="sibTrans" cxnId="{D376A17F-4DBF-4279-83AA-2D6A6602AF56}">
      <dgm:prSet/>
      <dgm:spPr/>
      <dgm:t>
        <a:bodyPr/>
        <a:lstStyle/>
        <a:p>
          <a:endParaRPr lang="fr-FR"/>
        </a:p>
      </dgm:t>
    </dgm:pt>
    <dgm:pt modelId="{7CEA771E-C012-4017-AAA5-9EA774DE44B4}">
      <dgm:prSet custT="1"/>
      <dgm:spPr/>
      <dgm:t>
        <a:bodyPr/>
        <a:lstStyle/>
        <a:p>
          <a:r>
            <a:rPr lang="fr-FR" sz="1400" dirty="0"/>
            <a:t>Centre d’accueil et de soins hospitaliers de Nanterre</a:t>
          </a:r>
        </a:p>
      </dgm:t>
    </dgm:pt>
    <dgm:pt modelId="{4D592387-0342-4A95-990B-6B7B62945157}" type="parTrans" cxnId="{59B70567-F6F8-4D43-8156-6BC3B78B1CFF}">
      <dgm:prSet/>
      <dgm:spPr/>
      <dgm:t>
        <a:bodyPr/>
        <a:lstStyle/>
        <a:p>
          <a:endParaRPr lang="fr-FR"/>
        </a:p>
      </dgm:t>
    </dgm:pt>
    <dgm:pt modelId="{85512079-BEA0-43F8-BFEB-F3866B6140D9}" type="sibTrans" cxnId="{59B70567-F6F8-4D43-8156-6BC3B78B1CFF}">
      <dgm:prSet/>
      <dgm:spPr/>
      <dgm:t>
        <a:bodyPr/>
        <a:lstStyle/>
        <a:p>
          <a:endParaRPr lang="fr-FR"/>
        </a:p>
      </dgm:t>
    </dgm:pt>
    <dgm:pt modelId="{D520BADB-8037-454D-8382-1C0F73BA5359}">
      <dgm:prSet custT="1"/>
      <dgm:spPr/>
      <dgm:t>
        <a:bodyPr/>
        <a:lstStyle/>
        <a:p>
          <a:r>
            <a:rPr lang="fr-FR" sz="1400" dirty="0"/>
            <a:t>Les structures de coopération de droit public auxquelles adhèrent un ou plusieurs établissements mentionnés au présent article peuvent être assujetties, pour les personnels qu’elles rémunèrent  (si Etablissement Public Administratif – EPA)</a:t>
          </a:r>
        </a:p>
      </dgm:t>
    </dgm:pt>
    <dgm:pt modelId="{7E273219-E252-402F-9CA9-9CB984EF4711}" type="parTrans" cxnId="{56127923-6BD7-439C-8344-37FE619EDC60}">
      <dgm:prSet/>
      <dgm:spPr/>
      <dgm:t>
        <a:bodyPr/>
        <a:lstStyle/>
        <a:p>
          <a:endParaRPr lang="fr-FR"/>
        </a:p>
      </dgm:t>
    </dgm:pt>
    <dgm:pt modelId="{77217BA0-48F8-43FB-8CD7-2923099763AC}" type="sibTrans" cxnId="{56127923-6BD7-439C-8344-37FE619EDC60}">
      <dgm:prSet/>
      <dgm:spPr/>
      <dgm:t>
        <a:bodyPr/>
        <a:lstStyle/>
        <a:p>
          <a:endParaRPr lang="fr-FR"/>
        </a:p>
      </dgm:t>
    </dgm:pt>
    <dgm:pt modelId="{9016A032-45EE-4D9A-8EA8-ED6FACFFD92B}" type="pres">
      <dgm:prSet presAssocID="{43F60EFF-37A7-4A67-A8C1-4F43E46B5773}" presName="linear" presStyleCnt="0">
        <dgm:presLayoutVars>
          <dgm:animLvl val="lvl"/>
          <dgm:resizeHandles val="exact"/>
        </dgm:presLayoutVars>
      </dgm:prSet>
      <dgm:spPr/>
    </dgm:pt>
    <dgm:pt modelId="{EDDD905B-D402-4D20-92C0-3EDC334FA37A}" type="pres">
      <dgm:prSet presAssocID="{C231B110-7C89-4781-9B52-B915B21F5BF7}" presName="parentText" presStyleLbl="node1" presStyleIdx="0" presStyleCnt="8" custScaleY="69870">
        <dgm:presLayoutVars>
          <dgm:chMax val="0"/>
          <dgm:bulletEnabled val="1"/>
        </dgm:presLayoutVars>
      </dgm:prSet>
      <dgm:spPr/>
    </dgm:pt>
    <dgm:pt modelId="{5B2AB79B-1D0C-413F-A77F-03BA682C7546}" type="pres">
      <dgm:prSet presAssocID="{ED04B9F0-FF48-4692-B734-547ADAC8B701}" presName="spacer" presStyleCnt="0"/>
      <dgm:spPr/>
    </dgm:pt>
    <dgm:pt modelId="{C44092C8-11C6-4D8E-98CB-30AF5B7D5B88}" type="pres">
      <dgm:prSet presAssocID="{8A686F85-4522-4BD1-AAE2-2D2245411D28}" presName="parentText" presStyleLbl="node1" presStyleIdx="1" presStyleCnt="8" custScaleY="65656">
        <dgm:presLayoutVars>
          <dgm:chMax val="0"/>
          <dgm:bulletEnabled val="1"/>
        </dgm:presLayoutVars>
      </dgm:prSet>
      <dgm:spPr/>
    </dgm:pt>
    <dgm:pt modelId="{C4F7F540-F1EE-4A5E-A553-BAC94E0A09D4}" type="pres">
      <dgm:prSet presAssocID="{FD9E9730-5A4C-4E0D-9325-87A8E39DF78E}" presName="spacer" presStyleCnt="0"/>
      <dgm:spPr/>
    </dgm:pt>
    <dgm:pt modelId="{CB849542-1AB4-4CD4-8D82-70D5EAD9240D}" type="pres">
      <dgm:prSet presAssocID="{E769F701-5E80-4CCE-BC81-2D8A235E8518}" presName="parentText" presStyleLbl="node1" presStyleIdx="2" presStyleCnt="8" custScaleY="74794">
        <dgm:presLayoutVars>
          <dgm:chMax val="0"/>
          <dgm:bulletEnabled val="1"/>
        </dgm:presLayoutVars>
      </dgm:prSet>
      <dgm:spPr/>
    </dgm:pt>
    <dgm:pt modelId="{70EED46B-B6EC-4D39-84A7-7994EEBA4975}" type="pres">
      <dgm:prSet presAssocID="{3E793B77-AB6A-401F-B9A7-B6ABA85CD400}" presName="spacer" presStyleCnt="0"/>
      <dgm:spPr/>
    </dgm:pt>
    <dgm:pt modelId="{C6E75EA0-4C36-4ED9-9534-28980C2056EE}" type="pres">
      <dgm:prSet presAssocID="{0B099870-736E-42C7-9716-B496FB13DFFF}" presName="parentText" presStyleLbl="node1" presStyleIdx="3" presStyleCnt="8" custScaleY="94537">
        <dgm:presLayoutVars>
          <dgm:chMax val="0"/>
          <dgm:bulletEnabled val="1"/>
        </dgm:presLayoutVars>
      </dgm:prSet>
      <dgm:spPr/>
    </dgm:pt>
    <dgm:pt modelId="{1938A5B9-53EA-4EB4-81EC-3814B223EC4C}" type="pres">
      <dgm:prSet presAssocID="{6494DA70-8901-430C-99C9-517B5408E16C}" presName="spacer" presStyleCnt="0"/>
      <dgm:spPr/>
    </dgm:pt>
    <dgm:pt modelId="{2D41AC15-80A3-4449-BAE0-D91982D8EF4A}" type="pres">
      <dgm:prSet presAssocID="{76AAB7E4-6F6C-46DA-8AF5-E27415191032}" presName="parentText" presStyleLbl="node1" presStyleIdx="4" presStyleCnt="8">
        <dgm:presLayoutVars>
          <dgm:chMax val="0"/>
          <dgm:bulletEnabled val="1"/>
        </dgm:presLayoutVars>
      </dgm:prSet>
      <dgm:spPr/>
    </dgm:pt>
    <dgm:pt modelId="{E8602AC9-0985-490A-A12A-963B0F7625D2}" type="pres">
      <dgm:prSet presAssocID="{7073C489-2A7F-4E2D-9B3A-71702CB72C4A}" presName="spacer" presStyleCnt="0"/>
      <dgm:spPr/>
    </dgm:pt>
    <dgm:pt modelId="{AE7FDD52-AEF2-48C1-BC0C-A2E8F137A733}" type="pres">
      <dgm:prSet presAssocID="{24463841-7620-4969-A3CB-8D3CD9ADF482}" presName="parentText" presStyleLbl="node1" presStyleIdx="5" presStyleCnt="8">
        <dgm:presLayoutVars>
          <dgm:chMax val="0"/>
          <dgm:bulletEnabled val="1"/>
        </dgm:presLayoutVars>
      </dgm:prSet>
      <dgm:spPr/>
    </dgm:pt>
    <dgm:pt modelId="{3FD77267-F491-4E08-8DC6-16871B468125}" type="pres">
      <dgm:prSet presAssocID="{2FA1ECAC-BE87-40B5-B936-A7E7C3EA8BBA}" presName="spacer" presStyleCnt="0"/>
      <dgm:spPr/>
    </dgm:pt>
    <dgm:pt modelId="{D52D8C29-40C9-4C39-87AF-B1841A83D7A2}" type="pres">
      <dgm:prSet presAssocID="{7CEA771E-C012-4017-AAA5-9EA774DE44B4}" presName="parentText" presStyleLbl="node1" presStyleIdx="6" presStyleCnt="8" custScaleY="61674">
        <dgm:presLayoutVars>
          <dgm:chMax val="0"/>
          <dgm:bulletEnabled val="1"/>
        </dgm:presLayoutVars>
      </dgm:prSet>
      <dgm:spPr/>
    </dgm:pt>
    <dgm:pt modelId="{F7145731-9873-4FD4-BCBF-4102DCA0571E}" type="pres">
      <dgm:prSet presAssocID="{85512079-BEA0-43F8-BFEB-F3866B6140D9}" presName="spacer" presStyleCnt="0"/>
      <dgm:spPr/>
    </dgm:pt>
    <dgm:pt modelId="{A4F39597-191B-44A9-9248-FC6B93A1C98D}" type="pres">
      <dgm:prSet presAssocID="{D520BADB-8037-454D-8382-1C0F73BA5359}" presName="parentText" presStyleLbl="node1" presStyleIdx="7" presStyleCnt="8">
        <dgm:presLayoutVars>
          <dgm:chMax val="0"/>
          <dgm:bulletEnabled val="1"/>
        </dgm:presLayoutVars>
      </dgm:prSet>
      <dgm:spPr/>
    </dgm:pt>
  </dgm:ptLst>
  <dgm:cxnLst>
    <dgm:cxn modelId="{E3135106-2A95-45DF-9E24-33F770E0E3A0}" type="presOf" srcId="{0B099870-736E-42C7-9716-B496FB13DFFF}" destId="{C6E75EA0-4C36-4ED9-9534-28980C2056EE}" srcOrd="0" destOrd="0" presId="urn:microsoft.com/office/officeart/2005/8/layout/vList2"/>
    <dgm:cxn modelId="{56127923-6BD7-439C-8344-37FE619EDC60}" srcId="{43F60EFF-37A7-4A67-A8C1-4F43E46B5773}" destId="{D520BADB-8037-454D-8382-1C0F73BA5359}" srcOrd="7" destOrd="0" parTransId="{7E273219-E252-402F-9CA9-9CB984EF4711}" sibTransId="{77217BA0-48F8-43FB-8CD7-2923099763AC}"/>
    <dgm:cxn modelId="{498A3E2A-C212-4096-98DF-B6AEAE592607}" srcId="{43F60EFF-37A7-4A67-A8C1-4F43E46B5773}" destId="{C231B110-7C89-4781-9B52-B915B21F5BF7}" srcOrd="0" destOrd="0" parTransId="{D9B9B593-7F2F-4C0A-A210-93970E86EC9C}" sibTransId="{ED04B9F0-FF48-4692-B734-547ADAC8B701}"/>
    <dgm:cxn modelId="{5F55832B-E52F-43AE-9683-FD3F244E7004}" type="presOf" srcId="{D520BADB-8037-454D-8382-1C0F73BA5359}" destId="{A4F39597-191B-44A9-9248-FC6B93A1C98D}" srcOrd="0" destOrd="0" presId="urn:microsoft.com/office/officeart/2005/8/layout/vList2"/>
    <dgm:cxn modelId="{78C51435-C443-439C-B849-D78EE0E0406C}" srcId="{43F60EFF-37A7-4A67-A8C1-4F43E46B5773}" destId="{8A686F85-4522-4BD1-AAE2-2D2245411D28}" srcOrd="1" destOrd="0" parTransId="{92654431-5205-44F5-A438-D4A3467CDB5C}" sibTransId="{FD9E9730-5A4C-4E0D-9325-87A8E39DF78E}"/>
    <dgm:cxn modelId="{59B70567-F6F8-4D43-8156-6BC3B78B1CFF}" srcId="{43F60EFF-37A7-4A67-A8C1-4F43E46B5773}" destId="{7CEA771E-C012-4017-AAA5-9EA774DE44B4}" srcOrd="6" destOrd="0" parTransId="{4D592387-0342-4A95-990B-6B7B62945157}" sibTransId="{85512079-BEA0-43F8-BFEB-F3866B6140D9}"/>
    <dgm:cxn modelId="{89B1A449-5202-4E50-8F3C-E14A93362B7C}" srcId="{43F60EFF-37A7-4A67-A8C1-4F43E46B5773}" destId="{76AAB7E4-6F6C-46DA-8AF5-E27415191032}" srcOrd="4" destOrd="0" parTransId="{C6172F8A-A78C-4EF8-B950-C414F746C2A2}" sibTransId="{7073C489-2A7F-4E2D-9B3A-71702CB72C4A}"/>
    <dgm:cxn modelId="{DC73216C-DF4D-460F-BF41-F53F48A4A263}" srcId="{43F60EFF-37A7-4A67-A8C1-4F43E46B5773}" destId="{0B099870-736E-42C7-9716-B496FB13DFFF}" srcOrd="3" destOrd="0" parTransId="{310219DF-C656-4B91-8362-DC00475CA649}" sibTransId="{6494DA70-8901-430C-99C9-517B5408E16C}"/>
    <dgm:cxn modelId="{5AA46E6E-4E59-4A1F-A915-3120314920C7}" type="presOf" srcId="{E769F701-5E80-4CCE-BC81-2D8A235E8518}" destId="{CB849542-1AB4-4CD4-8D82-70D5EAD9240D}" srcOrd="0" destOrd="0" presId="urn:microsoft.com/office/officeart/2005/8/layout/vList2"/>
    <dgm:cxn modelId="{45A1104F-1F83-4956-9AF7-E572D1FE0DA7}" type="presOf" srcId="{C231B110-7C89-4781-9B52-B915B21F5BF7}" destId="{EDDD905B-D402-4D20-92C0-3EDC334FA37A}" srcOrd="0" destOrd="0" presId="urn:microsoft.com/office/officeart/2005/8/layout/vList2"/>
    <dgm:cxn modelId="{81743D6F-6B1C-4EA7-9C2B-8C9274F10A80}" srcId="{43F60EFF-37A7-4A67-A8C1-4F43E46B5773}" destId="{E769F701-5E80-4CCE-BC81-2D8A235E8518}" srcOrd="2" destOrd="0" parTransId="{603980AE-1427-48BF-8B64-63FB089CB157}" sibTransId="{3E793B77-AB6A-401F-B9A7-B6ABA85CD400}"/>
    <dgm:cxn modelId="{D376A17F-4DBF-4279-83AA-2D6A6602AF56}" srcId="{43F60EFF-37A7-4A67-A8C1-4F43E46B5773}" destId="{24463841-7620-4969-A3CB-8D3CD9ADF482}" srcOrd="5" destOrd="0" parTransId="{ED4696EB-24CD-429D-AE39-B7A1041ED488}" sibTransId="{2FA1ECAC-BE87-40B5-B936-A7E7C3EA8BBA}"/>
    <dgm:cxn modelId="{46C480A7-1DD0-4F34-A94A-8BFB0A985C23}" type="presOf" srcId="{7CEA771E-C012-4017-AAA5-9EA774DE44B4}" destId="{D52D8C29-40C9-4C39-87AF-B1841A83D7A2}" srcOrd="0" destOrd="0" presId="urn:microsoft.com/office/officeart/2005/8/layout/vList2"/>
    <dgm:cxn modelId="{4C74F2D4-02C9-4F8D-AA11-734400FBDE96}" type="presOf" srcId="{8A686F85-4522-4BD1-AAE2-2D2245411D28}" destId="{C44092C8-11C6-4D8E-98CB-30AF5B7D5B88}" srcOrd="0" destOrd="0" presId="urn:microsoft.com/office/officeart/2005/8/layout/vList2"/>
    <dgm:cxn modelId="{9D6252DE-FE62-46BD-919E-F60C82B2BB5F}" type="presOf" srcId="{24463841-7620-4969-A3CB-8D3CD9ADF482}" destId="{AE7FDD52-AEF2-48C1-BC0C-A2E8F137A733}" srcOrd="0" destOrd="0" presId="urn:microsoft.com/office/officeart/2005/8/layout/vList2"/>
    <dgm:cxn modelId="{BC1B0AE6-23CB-4158-83EE-1BBE51421D47}" type="presOf" srcId="{76AAB7E4-6F6C-46DA-8AF5-E27415191032}" destId="{2D41AC15-80A3-4449-BAE0-D91982D8EF4A}" srcOrd="0" destOrd="0" presId="urn:microsoft.com/office/officeart/2005/8/layout/vList2"/>
    <dgm:cxn modelId="{E6FB0FFB-ED43-46C7-8A98-6FBDB79A58BF}" type="presOf" srcId="{43F60EFF-37A7-4A67-A8C1-4F43E46B5773}" destId="{9016A032-45EE-4D9A-8EA8-ED6FACFFD92B}" srcOrd="0" destOrd="0" presId="urn:microsoft.com/office/officeart/2005/8/layout/vList2"/>
    <dgm:cxn modelId="{A86C9C1B-B5D6-449C-9FE8-1226FB03000E}" type="presParOf" srcId="{9016A032-45EE-4D9A-8EA8-ED6FACFFD92B}" destId="{EDDD905B-D402-4D20-92C0-3EDC334FA37A}" srcOrd="0" destOrd="0" presId="urn:microsoft.com/office/officeart/2005/8/layout/vList2"/>
    <dgm:cxn modelId="{89803949-22FE-41BE-B578-D48758E95D8F}" type="presParOf" srcId="{9016A032-45EE-4D9A-8EA8-ED6FACFFD92B}" destId="{5B2AB79B-1D0C-413F-A77F-03BA682C7546}" srcOrd="1" destOrd="0" presId="urn:microsoft.com/office/officeart/2005/8/layout/vList2"/>
    <dgm:cxn modelId="{7AC727FE-C918-46B0-BF73-28FA5921DC1A}" type="presParOf" srcId="{9016A032-45EE-4D9A-8EA8-ED6FACFFD92B}" destId="{C44092C8-11C6-4D8E-98CB-30AF5B7D5B88}" srcOrd="2" destOrd="0" presId="urn:microsoft.com/office/officeart/2005/8/layout/vList2"/>
    <dgm:cxn modelId="{8DEB2CF5-1249-4F0A-8CBE-0E9A0E59A328}" type="presParOf" srcId="{9016A032-45EE-4D9A-8EA8-ED6FACFFD92B}" destId="{C4F7F540-F1EE-4A5E-A553-BAC94E0A09D4}" srcOrd="3" destOrd="0" presId="urn:microsoft.com/office/officeart/2005/8/layout/vList2"/>
    <dgm:cxn modelId="{1B38276F-6BE5-4753-AFD5-37C9B79F752F}" type="presParOf" srcId="{9016A032-45EE-4D9A-8EA8-ED6FACFFD92B}" destId="{CB849542-1AB4-4CD4-8D82-70D5EAD9240D}" srcOrd="4" destOrd="0" presId="urn:microsoft.com/office/officeart/2005/8/layout/vList2"/>
    <dgm:cxn modelId="{25DE2998-5BC7-4611-AFDA-F5CBA5521C76}" type="presParOf" srcId="{9016A032-45EE-4D9A-8EA8-ED6FACFFD92B}" destId="{70EED46B-B6EC-4D39-84A7-7994EEBA4975}" srcOrd="5" destOrd="0" presId="urn:microsoft.com/office/officeart/2005/8/layout/vList2"/>
    <dgm:cxn modelId="{D5AD4B38-AC8F-404F-A6BE-01B6FB980D07}" type="presParOf" srcId="{9016A032-45EE-4D9A-8EA8-ED6FACFFD92B}" destId="{C6E75EA0-4C36-4ED9-9534-28980C2056EE}" srcOrd="6" destOrd="0" presId="urn:microsoft.com/office/officeart/2005/8/layout/vList2"/>
    <dgm:cxn modelId="{E605758D-5557-4285-8E36-F2609987FE95}" type="presParOf" srcId="{9016A032-45EE-4D9A-8EA8-ED6FACFFD92B}" destId="{1938A5B9-53EA-4EB4-81EC-3814B223EC4C}" srcOrd="7" destOrd="0" presId="urn:microsoft.com/office/officeart/2005/8/layout/vList2"/>
    <dgm:cxn modelId="{B597C15B-9165-4C8F-B9AE-4D4C9EBF15B5}" type="presParOf" srcId="{9016A032-45EE-4D9A-8EA8-ED6FACFFD92B}" destId="{2D41AC15-80A3-4449-BAE0-D91982D8EF4A}" srcOrd="8" destOrd="0" presId="urn:microsoft.com/office/officeart/2005/8/layout/vList2"/>
    <dgm:cxn modelId="{32CEC95B-1567-49A1-8153-EE46E8223B76}" type="presParOf" srcId="{9016A032-45EE-4D9A-8EA8-ED6FACFFD92B}" destId="{E8602AC9-0985-490A-A12A-963B0F7625D2}" srcOrd="9" destOrd="0" presId="urn:microsoft.com/office/officeart/2005/8/layout/vList2"/>
    <dgm:cxn modelId="{3E4888A7-FCEB-4F3F-A2F5-6151308CD730}" type="presParOf" srcId="{9016A032-45EE-4D9A-8EA8-ED6FACFFD92B}" destId="{AE7FDD52-AEF2-48C1-BC0C-A2E8F137A733}" srcOrd="10" destOrd="0" presId="urn:microsoft.com/office/officeart/2005/8/layout/vList2"/>
    <dgm:cxn modelId="{5B2D2DE6-2984-4CC2-8BC2-08DEBB7A57BA}" type="presParOf" srcId="{9016A032-45EE-4D9A-8EA8-ED6FACFFD92B}" destId="{3FD77267-F491-4E08-8DC6-16871B468125}" srcOrd="11" destOrd="0" presId="urn:microsoft.com/office/officeart/2005/8/layout/vList2"/>
    <dgm:cxn modelId="{1C6F0994-BB19-46E8-840C-F3650DD1F15C}" type="presParOf" srcId="{9016A032-45EE-4D9A-8EA8-ED6FACFFD92B}" destId="{D52D8C29-40C9-4C39-87AF-B1841A83D7A2}" srcOrd="12" destOrd="0" presId="urn:microsoft.com/office/officeart/2005/8/layout/vList2"/>
    <dgm:cxn modelId="{808733A3-310C-455B-B696-0C72A33069DE}" type="presParOf" srcId="{9016A032-45EE-4D9A-8EA8-ED6FACFFD92B}" destId="{F7145731-9873-4FD4-BCBF-4102DCA0571E}" srcOrd="13" destOrd="0" presId="urn:microsoft.com/office/officeart/2005/8/layout/vList2"/>
    <dgm:cxn modelId="{8C5FC2FA-FC77-4CC1-95D9-EBB5C1540445}" type="presParOf" srcId="{9016A032-45EE-4D9A-8EA8-ED6FACFFD92B}" destId="{A4F39597-191B-44A9-9248-FC6B93A1C98D}"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5FD9E7-B391-4B47-B04C-19CB5F415493}"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fr-FR"/>
        </a:p>
      </dgm:t>
    </dgm:pt>
    <dgm:pt modelId="{65598E2D-F4F9-47BA-A822-A5C7CEF6A556}">
      <dgm:prSet custT="1"/>
      <dgm:spPr/>
      <dgm:t>
        <a:bodyPr/>
        <a:lstStyle/>
        <a:p>
          <a:r>
            <a:rPr lang="fr-FR" sz="1400" dirty="0"/>
            <a:t>En cas de fusion d’établissements ou de collectivités, c’est la nouvelle structure issue du regroupement qui a l’obligation de déclarer en reprenant la totalité des biens, droits et obligations des établissements publics auxquels elle se substitue (</a:t>
          </a:r>
          <a:r>
            <a:rPr lang="fr-FR" sz="1400" i="1" dirty="0"/>
            <a:t>Art. L.5211-41-3 du code général des collectivités territoriales pour les transformations et fusions</a:t>
          </a:r>
          <a:r>
            <a:rPr lang="fr-FR" sz="1400" dirty="0"/>
            <a:t>).</a:t>
          </a:r>
        </a:p>
      </dgm:t>
    </dgm:pt>
    <dgm:pt modelId="{C16D514B-70E6-402F-AF2B-1777EACF0813}" type="parTrans" cxnId="{C0F2C59D-DBF2-4B5F-A10A-9CD343F2D424}">
      <dgm:prSet/>
      <dgm:spPr/>
      <dgm:t>
        <a:bodyPr/>
        <a:lstStyle/>
        <a:p>
          <a:endParaRPr lang="fr-FR"/>
        </a:p>
      </dgm:t>
    </dgm:pt>
    <dgm:pt modelId="{78218E38-289E-4A11-A0F8-D69D08363A86}" type="sibTrans" cxnId="{C0F2C59D-DBF2-4B5F-A10A-9CD343F2D424}">
      <dgm:prSet/>
      <dgm:spPr/>
      <dgm:t>
        <a:bodyPr/>
        <a:lstStyle/>
        <a:p>
          <a:endParaRPr lang="fr-FR"/>
        </a:p>
      </dgm:t>
    </dgm:pt>
    <dgm:pt modelId="{C31F07FE-36D7-4459-826C-0CB0A78D2D75}">
      <dgm:prSet custT="1"/>
      <dgm:spPr/>
      <dgm:t>
        <a:bodyPr/>
        <a:lstStyle/>
        <a:p>
          <a:r>
            <a:rPr lang="fr-FR" sz="1400" dirty="0"/>
            <a:t>Il en va de même de la fusion de plusieurs établissements publics de santé qui entraîne le transfert de l'ensemble des biens, droits et obligations à l'établissement issu de la fusion.</a:t>
          </a:r>
        </a:p>
      </dgm:t>
    </dgm:pt>
    <dgm:pt modelId="{F1E38C0C-015F-4842-8805-5AC636560B85}" type="parTrans" cxnId="{5F72F319-6768-44CF-B7B9-582E073CA48D}">
      <dgm:prSet/>
      <dgm:spPr/>
      <dgm:t>
        <a:bodyPr/>
        <a:lstStyle/>
        <a:p>
          <a:endParaRPr lang="fr-FR"/>
        </a:p>
      </dgm:t>
    </dgm:pt>
    <dgm:pt modelId="{1A7B189A-5C8C-466D-BBC8-5AC5D18B2AA9}" type="sibTrans" cxnId="{5F72F319-6768-44CF-B7B9-582E073CA48D}">
      <dgm:prSet/>
      <dgm:spPr/>
      <dgm:t>
        <a:bodyPr/>
        <a:lstStyle/>
        <a:p>
          <a:endParaRPr lang="fr-FR"/>
        </a:p>
      </dgm:t>
    </dgm:pt>
    <dgm:pt modelId="{B89F737B-480D-49C9-BD23-52F51BBFBA93}">
      <dgm:prSet custT="1"/>
      <dgm:spPr/>
      <dgm:t>
        <a:bodyPr/>
        <a:lstStyle/>
        <a:p>
          <a:r>
            <a:rPr lang="fr-FR" sz="1400" b="0" dirty="0"/>
            <a:t>La déclaration doit être réalisée en totalisant les effectifs présents dans chacune des structures fusionnées.</a:t>
          </a:r>
        </a:p>
      </dgm:t>
    </dgm:pt>
    <dgm:pt modelId="{6FAA5558-D4B9-440D-91F0-7244FFC5E00E}" type="parTrans" cxnId="{C700E469-369D-4E49-AC2A-8DC7E8CC8A60}">
      <dgm:prSet/>
      <dgm:spPr/>
      <dgm:t>
        <a:bodyPr/>
        <a:lstStyle/>
        <a:p>
          <a:endParaRPr lang="fr-FR"/>
        </a:p>
      </dgm:t>
    </dgm:pt>
    <dgm:pt modelId="{033AB71B-611B-40B0-9F52-978C9DE3E2A6}" type="sibTrans" cxnId="{C700E469-369D-4E49-AC2A-8DC7E8CC8A60}">
      <dgm:prSet/>
      <dgm:spPr/>
      <dgm:t>
        <a:bodyPr/>
        <a:lstStyle/>
        <a:p>
          <a:endParaRPr lang="fr-FR"/>
        </a:p>
      </dgm:t>
    </dgm:pt>
    <dgm:pt modelId="{37C170CA-4618-4218-81DE-E2CD0242C55F}">
      <dgm:prSet custT="1"/>
      <dgm:spPr/>
      <dgm:t>
        <a:bodyPr/>
        <a:lstStyle/>
        <a:p>
          <a:r>
            <a:rPr lang="fr-FR" sz="1400" dirty="0"/>
            <a:t>Si ce sont les anciennes entités qui ont été appelés à déclarer, il convient d’en informer le FIPHFP par courriel à </a:t>
          </a:r>
          <a:r>
            <a:rPr lang="fr-FR" sz="1400" dirty="0">
              <a:hlinkClick xmlns:r="http://schemas.openxmlformats.org/officeDocument/2006/relationships" r:id="rId1"/>
            </a:rPr>
            <a:t>rec.fiphfp@caissedesdepots.fr</a:t>
          </a:r>
          <a:r>
            <a:rPr lang="fr-FR" sz="1400" dirty="0"/>
            <a:t> en précisant les SIRET et/ou BCR des entités fusionnées et de la structure ayant repris leurs droits et obligations</a:t>
          </a:r>
        </a:p>
      </dgm:t>
    </dgm:pt>
    <dgm:pt modelId="{21893E60-B9DE-4F7D-9BF0-7F46013DA19C}" type="parTrans" cxnId="{B73FA81D-66DE-4E37-82A7-74E755A5AAFD}">
      <dgm:prSet/>
      <dgm:spPr/>
      <dgm:t>
        <a:bodyPr/>
        <a:lstStyle/>
        <a:p>
          <a:endParaRPr lang="fr-FR"/>
        </a:p>
      </dgm:t>
    </dgm:pt>
    <dgm:pt modelId="{7D4FC15D-07AE-4654-AAF4-7C19239413ED}" type="sibTrans" cxnId="{B73FA81D-66DE-4E37-82A7-74E755A5AAFD}">
      <dgm:prSet/>
      <dgm:spPr/>
      <dgm:t>
        <a:bodyPr/>
        <a:lstStyle/>
        <a:p>
          <a:endParaRPr lang="fr-FR"/>
        </a:p>
      </dgm:t>
    </dgm:pt>
    <dgm:pt modelId="{C614FB91-32F9-4F25-AC69-73BE85D670F3}" type="pres">
      <dgm:prSet presAssocID="{535FD9E7-B391-4B47-B04C-19CB5F415493}" presName="Name0" presStyleCnt="0">
        <dgm:presLayoutVars>
          <dgm:chMax val="7"/>
          <dgm:chPref val="7"/>
          <dgm:dir/>
        </dgm:presLayoutVars>
      </dgm:prSet>
      <dgm:spPr/>
    </dgm:pt>
    <dgm:pt modelId="{8B1504AF-3A4F-406B-8BE9-BBF9FE6F9804}" type="pres">
      <dgm:prSet presAssocID="{535FD9E7-B391-4B47-B04C-19CB5F415493}" presName="Name1" presStyleCnt="0"/>
      <dgm:spPr/>
    </dgm:pt>
    <dgm:pt modelId="{EBE312A3-C6BB-4DCC-9331-30448D193613}" type="pres">
      <dgm:prSet presAssocID="{535FD9E7-B391-4B47-B04C-19CB5F415493}" presName="cycle" presStyleCnt="0"/>
      <dgm:spPr/>
    </dgm:pt>
    <dgm:pt modelId="{9F84EC2E-E8FF-4307-82D5-18FA1CC81611}" type="pres">
      <dgm:prSet presAssocID="{535FD9E7-B391-4B47-B04C-19CB5F415493}" presName="srcNode" presStyleLbl="node1" presStyleIdx="0" presStyleCnt="4"/>
      <dgm:spPr/>
    </dgm:pt>
    <dgm:pt modelId="{1F25C903-F533-4CBB-8407-5B5944657C17}" type="pres">
      <dgm:prSet presAssocID="{535FD9E7-B391-4B47-B04C-19CB5F415493}" presName="conn" presStyleLbl="parChTrans1D2" presStyleIdx="0" presStyleCnt="1"/>
      <dgm:spPr/>
    </dgm:pt>
    <dgm:pt modelId="{4577730B-FF84-4F74-ABFA-81E7CF026E1D}" type="pres">
      <dgm:prSet presAssocID="{535FD9E7-B391-4B47-B04C-19CB5F415493}" presName="extraNode" presStyleLbl="node1" presStyleIdx="0" presStyleCnt="4"/>
      <dgm:spPr/>
    </dgm:pt>
    <dgm:pt modelId="{880AAE36-4AE5-46EB-882C-967F5AF781C3}" type="pres">
      <dgm:prSet presAssocID="{535FD9E7-B391-4B47-B04C-19CB5F415493}" presName="dstNode" presStyleLbl="node1" presStyleIdx="0" presStyleCnt="4"/>
      <dgm:spPr/>
    </dgm:pt>
    <dgm:pt modelId="{806A18E3-5167-4FFF-96A4-4FC561CB603F}" type="pres">
      <dgm:prSet presAssocID="{65598E2D-F4F9-47BA-A822-A5C7CEF6A556}" presName="text_1" presStyleLbl="node1" presStyleIdx="0" presStyleCnt="4" custScaleY="147913">
        <dgm:presLayoutVars>
          <dgm:bulletEnabled val="1"/>
        </dgm:presLayoutVars>
      </dgm:prSet>
      <dgm:spPr/>
    </dgm:pt>
    <dgm:pt modelId="{E39595B9-527C-46C7-9DFA-7D7CCF5A39A4}" type="pres">
      <dgm:prSet presAssocID="{65598E2D-F4F9-47BA-A822-A5C7CEF6A556}" presName="accent_1" presStyleCnt="0"/>
      <dgm:spPr/>
    </dgm:pt>
    <dgm:pt modelId="{F208BCC8-DDD8-4D17-8135-83795F04530C}" type="pres">
      <dgm:prSet presAssocID="{65598E2D-F4F9-47BA-A822-A5C7CEF6A556}" presName="accentRepeatNode" presStyleLbl="solidFgAcc1" presStyleIdx="0" presStyleCnt="4"/>
      <dgm:spPr/>
    </dgm:pt>
    <dgm:pt modelId="{E2F16B69-9815-4FBA-B144-CA0A90A0E3A4}" type="pres">
      <dgm:prSet presAssocID="{C31F07FE-36D7-4459-826C-0CB0A78D2D75}" presName="text_2" presStyleLbl="node1" presStyleIdx="1" presStyleCnt="4">
        <dgm:presLayoutVars>
          <dgm:bulletEnabled val="1"/>
        </dgm:presLayoutVars>
      </dgm:prSet>
      <dgm:spPr/>
    </dgm:pt>
    <dgm:pt modelId="{17E0850E-3AC8-42F9-A3C0-E37C5112863F}" type="pres">
      <dgm:prSet presAssocID="{C31F07FE-36D7-4459-826C-0CB0A78D2D75}" presName="accent_2" presStyleCnt="0"/>
      <dgm:spPr/>
    </dgm:pt>
    <dgm:pt modelId="{98FF6668-3785-4DFF-BE41-B12EB06506AE}" type="pres">
      <dgm:prSet presAssocID="{C31F07FE-36D7-4459-826C-0CB0A78D2D75}" presName="accentRepeatNode" presStyleLbl="solidFgAcc1" presStyleIdx="1" presStyleCnt="4"/>
      <dgm:spPr/>
    </dgm:pt>
    <dgm:pt modelId="{03D78235-26C1-49EB-A6EC-39FC0ED4D283}" type="pres">
      <dgm:prSet presAssocID="{B89F737B-480D-49C9-BD23-52F51BBFBA93}" presName="text_3" presStyleLbl="node1" presStyleIdx="2" presStyleCnt="4" custScaleY="85149" custLinFactNeighborX="-766" custLinFactNeighborY="-5131">
        <dgm:presLayoutVars>
          <dgm:bulletEnabled val="1"/>
        </dgm:presLayoutVars>
      </dgm:prSet>
      <dgm:spPr/>
    </dgm:pt>
    <dgm:pt modelId="{98ED60AE-A855-4894-B084-03D9813418F0}" type="pres">
      <dgm:prSet presAssocID="{B89F737B-480D-49C9-BD23-52F51BBFBA93}" presName="accent_3" presStyleCnt="0"/>
      <dgm:spPr/>
    </dgm:pt>
    <dgm:pt modelId="{78A6FC9E-D885-483B-933C-F9A05882F7E2}" type="pres">
      <dgm:prSet presAssocID="{B89F737B-480D-49C9-BD23-52F51BBFBA93}" presName="accentRepeatNode" presStyleLbl="solidFgAcc1" presStyleIdx="2" presStyleCnt="4"/>
      <dgm:spPr/>
    </dgm:pt>
    <dgm:pt modelId="{F3D1D43C-0AD9-47C7-92C5-B0220D68F126}" type="pres">
      <dgm:prSet presAssocID="{37C170CA-4618-4218-81DE-E2CD0242C55F}" presName="text_4" presStyleLbl="node1" presStyleIdx="3" presStyleCnt="4" custScaleY="155669">
        <dgm:presLayoutVars>
          <dgm:bulletEnabled val="1"/>
        </dgm:presLayoutVars>
      </dgm:prSet>
      <dgm:spPr/>
    </dgm:pt>
    <dgm:pt modelId="{2E6EE440-2E82-4373-BD4D-2B18054106A0}" type="pres">
      <dgm:prSet presAssocID="{37C170CA-4618-4218-81DE-E2CD0242C55F}" presName="accent_4" presStyleCnt="0"/>
      <dgm:spPr/>
    </dgm:pt>
    <dgm:pt modelId="{BD672D28-F0C9-40CE-A846-83E357F10E67}" type="pres">
      <dgm:prSet presAssocID="{37C170CA-4618-4218-81DE-E2CD0242C55F}" presName="accentRepeatNode" presStyleLbl="solidFgAcc1" presStyleIdx="3" presStyleCnt="4"/>
      <dgm:spPr/>
    </dgm:pt>
  </dgm:ptLst>
  <dgm:cxnLst>
    <dgm:cxn modelId="{5F72F319-6768-44CF-B7B9-582E073CA48D}" srcId="{535FD9E7-B391-4B47-B04C-19CB5F415493}" destId="{C31F07FE-36D7-4459-826C-0CB0A78D2D75}" srcOrd="1" destOrd="0" parTransId="{F1E38C0C-015F-4842-8805-5AC636560B85}" sibTransId="{1A7B189A-5C8C-466D-BBC8-5AC5D18B2AA9}"/>
    <dgm:cxn modelId="{B73FA81D-66DE-4E37-82A7-74E755A5AAFD}" srcId="{535FD9E7-B391-4B47-B04C-19CB5F415493}" destId="{37C170CA-4618-4218-81DE-E2CD0242C55F}" srcOrd="3" destOrd="0" parTransId="{21893E60-B9DE-4F7D-9BF0-7F46013DA19C}" sibTransId="{7D4FC15D-07AE-4654-AAF4-7C19239413ED}"/>
    <dgm:cxn modelId="{4B42A529-0346-4D67-9C75-26BB13B6E031}" type="presOf" srcId="{B89F737B-480D-49C9-BD23-52F51BBFBA93}" destId="{03D78235-26C1-49EB-A6EC-39FC0ED4D283}" srcOrd="0" destOrd="0" presId="urn:microsoft.com/office/officeart/2008/layout/VerticalCurvedList"/>
    <dgm:cxn modelId="{880B7761-E851-4948-ACE4-C3ABB540C6A5}" type="presOf" srcId="{37C170CA-4618-4218-81DE-E2CD0242C55F}" destId="{F3D1D43C-0AD9-47C7-92C5-B0220D68F126}" srcOrd="0" destOrd="0" presId="urn:microsoft.com/office/officeart/2008/layout/VerticalCurvedList"/>
    <dgm:cxn modelId="{C700E469-369D-4E49-AC2A-8DC7E8CC8A60}" srcId="{535FD9E7-B391-4B47-B04C-19CB5F415493}" destId="{B89F737B-480D-49C9-BD23-52F51BBFBA93}" srcOrd="2" destOrd="0" parTransId="{6FAA5558-D4B9-440D-91F0-7244FFC5E00E}" sibTransId="{033AB71B-611B-40B0-9F52-978C9DE3E2A6}"/>
    <dgm:cxn modelId="{E211217C-E78C-4347-86EE-F0C3C7F79515}" type="presOf" srcId="{535FD9E7-B391-4B47-B04C-19CB5F415493}" destId="{C614FB91-32F9-4F25-AC69-73BE85D670F3}" srcOrd="0" destOrd="0" presId="urn:microsoft.com/office/officeart/2008/layout/VerticalCurvedList"/>
    <dgm:cxn modelId="{5271C585-CE8F-4688-9AE0-367CC9FEC311}" type="presOf" srcId="{65598E2D-F4F9-47BA-A822-A5C7CEF6A556}" destId="{806A18E3-5167-4FFF-96A4-4FC561CB603F}" srcOrd="0" destOrd="0" presId="urn:microsoft.com/office/officeart/2008/layout/VerticalCurvedList"/>
    <dgm:cxn modelId="{94A5A298-0C4E-4C1E-86A4-F7B12620DBAA}" type="presOf" srcId="{C31F07FE-36D7-4459-826C-0CB0A78D2D75}" destId="{E2F16B69-9815-4FBA-B144-CA0A90A0E3A4}" srcOrd="0" destOrd="0" presId="urn:microsoft.com/office/officeart/2008/layout/VerticalCurvedList"/>
    <dgm:cxn modelId="{C0F2C59D-DBF2-4B5F-A10A-9CD343F2D424}" srcId="{535FD9E7-B391-4B47-B04C-19CB5F415493}" destId="{65598E2D-F4F9-47BA-A822-A5C7CEF6A556}" srcOrd="0" destOrd="0" parTransId="{C16D514B-70E6-402F-AF2B-1777EACF0813}" sibTransId="{78218E38-289E-4A11-A0F8-D69D08363A86}"/>
    <dgm:cxn modelId="{3EB3049F-6C4E-4B81-B224-C19FA2E41C46}" type="presOf" srcId="{78218E38-289E-4A11-A0F8-D69D08363A86}" destId="{1F25C903-F533-4CBB-8407-5B5944657C17}" srcOrd="0" destOrd="0" presId="urn:microsoft.com/office/officeart/2008/layout/VerticalCurvedList"/>
    <dgm:cxn modelId="{63B317E4-93F9-4CA1-877B-551BC0370316}" type="presParOf" srcId="{C614FB91-32F9-4F25-AC69-73BE85D670F3}" destId="{8B1504AF-3A4F-406B-8BE9-BBF9FE6F9804}" srcOrd="0" destOrd="0" presId="urn:microsoft.com/office/officeart/2008/layout/VerticalCurvedList"/>
    <dgm:cxn modelId="{0B9337C8-FDC1-4921-84D8-DCE660DA7D4E}" type="presParOf" srcId="{8B1504AF-3A4F-406B-8BE9-BBF9FE6F9804}" destId="{EBE312A3-C6BB-4DCC-9331-30448D193613}" srcOrd="0" destOrd="0" presId="urn:microsoft.com/office/officeart/2008/layout/VerticalCurvedList"/>
    <dgm:cxn modelId="{4DE67619-3C7A-422C-B9DA-C6657B9DDAA5}" type="presParOf" srcId="{EBE312A3-C6BB-4DCC-9331-30448D193613}" destId="{9F84EC2E-E8FF-4307-82D5-18FA1CC81611}" srcOrd="0" destOrd="0" presId="urn:microsoft.com/office/officeart/2008/layout/VerticalCurvedList"/>
    <dgm:cxn modelId="{8FDDBBE1-FA75-492D-A9D3-98B122DA82B7}" type="presParOf" srcId="{EBE312A3-C6BB-4DCC-9331-30448D193613}" destId="{1F25C903-F533-4CBB-8407-5B5944657C17}" srcOrd="1" destOrd="0" presId="urn:microsoft.com/office/officeart/2008/layout/VerticalCurvedList"/>
    <dgm:cxn modelId="{88695A57-F499-4B98-B0C3-37DD2F2AA510}" type="presParOf" srcId="{EBE312A3-C6BB-4DCC-9331-30448D193613}" destId="{4577730B-FF84-4F74-ABFA-81E7CF026E1D}" srcOrd="2" destOrd="0" presId="urn:microsoft.com/office/officeart/2008/layout/VerticalCurvedList"/>
    <dgm:cxn modelId="{33E6A784-32BD-4AA5-8C9D-1A2F68441264}" type="presParOf" srcId="{EBE312A3-C6BB-4DCC-9331-30448D193613}" destId="{880AAE36-4AE5-46EB-882C-967F5AF781C3}" srcOrd="3" destOrd="0" presId="urn:microsoft.com/office/officeart/2008/layout/VerticalCurvedList"/>
    <dgm:cxn modelId="{64341CE6-BB52-4BD6-A052-8BBDE1F874B3}" type="presParOf" srcId="{8B1504AF-3A4F-406B-8BE9-BBF9FE6F9804}" destId="{806A18E3-5167-4FFF-96A4-4FC561CB603F}" srcOrd="1" destOrd="0" presId="urn:microsoft.com/office/officeart/2008/layout/VerticalCurvedList"/>
    <dgm:cxn modelId="{B37DDC8F-EBAF-4785-A993-09022D0ECE5D}" type="presParOf" srcId="{8B1504AF-3A4F-406B-8BE9-BBF9FE6F9804}" destId="{E39595B9-527C-46C7-9DFA-7D7CCF5A39A4}" srcOrd="2" destOrd="0" presId="urn:microsoft.com/office/officeart/2008/layout/VerticalCurvedList"/>
    <dgm:cxn modelId="{E89D9B4B-C769-4862-B946-BB9E2EABB526}" type="presParOf" srcId="{E39595B9-527C-46C7-9DFA-7D7CCF5A39A4}" destId="{F208BCC8-DDD8-4D17-8135-83795F04530C}" srcOrd="0" destOrd="0" presId="urn:microsoft.com/office/officeart/2008/layout/VerticalCurvedList"/>
    <dgm:cxn modelId="{2D040CD3-48E7-48DD-A25B-E8F0BAFC547B}" type="presParOf" srcId="{8B1504AF-3A4F-406B-8BE9-BBF9FE6F9804}" destId="{E2F16B69-9815-4FBA-B144-CA0A90A0E3A4}" srcOrd="3" destOrd="0" presId="urn:microsoft.com/office/officeart/2008/layout/VerticalCurvedList"/>
    <dgm:cxn modelId="{CD1D7891-008E-4AE8-9D51-732F61CE13E5}" type="presParOf" srcId="{8B1504AF-3A4F-406B-8BE9-BBF9FE6F9804}" destId="{17E0850E-3AC8-42F9-A3C0-E37C5112863F}" srcOrd="4" destOrd="0" presId="urn:microsoft.com/office/officeart/2008/layout/VerticalCurvedList"/>
    <dgm:cxn modelId="{5A5177CD-BF19-4797-9E89-BFD28975B4D4}" type="presParOf" srcId="{17E0850E-3AC8-42F9-A3C0-E37C5112863F}" destId="{98FF6668-3785-4DFF-BE41-B12EB06506AE}" srcOrd="0" destOrd="0" presId="urn:microsoft.com/office/officeart/2008/layout/VerticalCurvedList"/>
    <dgm:cxn modelId="{B9084225-9369-42C0-B569-9AF99B33EF90}" type="presParOf" srcId="{8B1504AF-3A4F-406B-8BE9-BBF9FE6F9804}" destId="{03D78235-26C1-49EB-A6EC-39FC0ED4D283}" srcOrd="5" destOrd="0" presId="urn:microsoft.com/office/officeart/2008/layout/VerticalCurvedList"/>
    <dgm:cxn modelId="{AE363CDB-2218-43F5-84C1-8AB7BAEC1F54}" type="presParOf" srcId="{8B1504AF-3A4F-406B-8BE9-BBF9FE6F9804}" destId="{98ED60AE-A855-4894-B084-03D9813418F0}" srcOrd="6" destOrd="0" presId="urn:microsoft.com/office/officeart/2008/layout/VerticalCurvedList"/>
    <dgm:cxn modelId="{FEFCA86D-A3F7-4F58-AE0C-48F988E3D953}" type="presParOf" srcId="{98ED60AE-A855-4894-B084-03D9813418F0}" destId="{78A6FC9E-D885-483B-933C-F9A05882F7E2}" srcOrd="0" destOrd="0" presId="urn:microsoft.com/office/officeart/2008/layout/VerticalCurvedList"/>
    <dgm:cxn modelId="{0B298418-05B3-4810-A8E8-98C4FD5A770A}" type="presParOf" srcId="{8B1504AF-3A4F-406B-8BE9-BBF9FE6F9804}" destId="{F3D1D43C-0AD9-47C7-92C5-B0220D68F126}" srcOrd="7" destOrd="0" presId="urn:microsoft.com/office/officeart/2008/layout/VerticalCurvedList"/>
    <dgm:cxn modelId="{E18F0614-1D1F-4E1E-8ABA-E283B2484ABE}" type="presParOf" srcId="{8B1504AF-3A4F-406B-8BE9-BBF9FE6F9804}" destId="{2E6EE440-2E82-4373-BD4D-2B18054106A0}" srcOrd="8" destOrd="0" presId="urn:microsoft.com/office/officeart/2008/layout/VerticalCurvedList"/>
    <dgm:cxn modelId="{DD5A9161-A8AA-4C35-B63E-4EBD8599C0EB}" type="presParOf" srcId="{2E6EE440-2E82-4373-BD4D-2B18054106A0}" destId="{BD672D28-F0C9-40CE-A846-83E357F10E6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16071-36E2-49A7-AE09-CB79B3EA5F03}">
      <dsp:nvSpPr>
        <dsp:cNvPr id="0" name=""/>
        <dsp:cNvSpPr/>
      </dsp:nvSpPr>
      <dsp:spPr>
        <a:xfrm>
          <a:off x="166112" y="0"/>
          <a:ext cx="4825999" cy="4825999"/>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3E646-3F0A-425D-B604-454B5B04F1D1}">
      <dsp:nvSpPr>
        <dsp:cNvPr id="0" name=""/>
        <dsp:cNvSpPr/>
      </dsp:nvSpPr>
      <dsp:spPr>
        <a:xfrm>
          <a:off x="1823856" y="483820"/>
          <a:ext cx="4647411" cy="799651"/>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Tout employeur qui comptabilise un effectif en ETP supérieur ou égal à 20 doit effectuer une déclaration au FIPHFP.</a:t>
          </a:r>
        </a:p>
      </dsp:txBody>
      <dsp:txXfrm>
        <a:off x="1862892" y="522856"/>
        <a:ext cx="4569339" cy="721579"/>
      </dsp:txXfrm>
    </dsp:sp>
    <dsp:sp modelId="{975603A3-2D16-4812-8812-820B85FD8D7B}">
      <dsp:nvSpPr>
        <dsp:cNvPr id="0" name=""/>
        <dsp:cNvSpPr/>
      </dsp:nvSpPr>
      <dsp:spPr>
        <a:xfrm>
          <a:off x="1824076" y="1405300"/>
          <a:ext cx="4646972" cy="835634"/>
        </a:xfrm>
        <a:prstGeom prst="round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Si vous n’avez pas reçu de lettre d’appel à déclarer et que vous êtes assujettis, vous adressez un courriel à l’adresse suivante : </a:t>
          </a:r>
          <a:r>
            <a:rPr lang="fr-FR" sz="1600" kern="1200" dirty="0">
              <a:hlinkClick xmlns:r="http://schemas.openxmlformats.org/officeDocument/2006/relationships" r:id="rId1"/>
            </a:rPr>
            <a:t>rec.fiphfp@caissedesdepots.fr</a:t>
          </a:r>
          <a:endParaRPr lang="fr-FR" sz="1600" kern="1200" dirty="0"/>
        </a:p>
      </dsp:txBody>
      <dsp:txXfrm>
        <a:off x="1864868" y="1446092"/>
        <a:ext cx="4565388" cy="754050"/>
      </dsp:txXfrm>
    </dsp:sp>
    <dsp:sp modelId="{4662CCF4-DBE9-40A6-9866-03975CF50994}">
      <dsp:nvSpPr>
        <dsp:cNvPr id="0" name=""/>
        <dsp:cNvSpPr/>
      </dsp:nvSpPr>
      <dsp:spPr>
        <a:xfrm>
          <a:off x="1883818" y="2362762"/>
          <a:ext cx="4527487" cy="974625"/>
        </a:xfrm>
        <a:prstGeom prst="round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Pour les services de l'Etat, la déclaration est effectuée par chaque ministère, en tenant compte de l'ensemble des personnels rémunérés</a:t>
          </a:r>
        </a:p>
      </dsp:txBody>
      <dsp:txXfrm>
        <a:off x="1931395" y="2410339"/>
        <a:ext cx="4432333" cy="879471"/>
      </dsp:txXfrm>
    </dsp:sp>
    <dsp:sp modelId="{53BD1C11-8DE7-460A-A2BF-E3CCE3F2C3DC}">
      <dsp:nvSpPr>
        <dsp:cNvPr id="0" name=""/>
        <dsp:cNvSpPr/>
      </dsp:nvSpPr>
      <dsp:spPr>
        <a:xfrm>
          <a:off x="1898813" y="3459216"/>
          <a:ext cx="4497499" cy="761134"/>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Pour les autres organismes, chaque employeur qui rémunère du personnel en son nom propre doit effectuer une déclaration. </a:t>
          </a:r>
        </a:p>
      </dsp:txBody>
      <dsp:txXfrm>
        <a:off x="1935968" y="3496371"/>
        <a:ext cx="4423189" cy="686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F38CB-65A1-44D7-A846-E564EC46CBB9}">
      <dsp:nvSpPr>
        <dsp:cNvPr id="0" name=""/>
        <dsp:cNvSpPr/>
      </dsp:nvSpPr>
      <dsp:spPr>
        <a:xfrm>
          <a:off x="0" y="1201"/>
          <a:ext cx="5819121" cy="5139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L’Etat</a:t>
          </a:r>
        </a:p>
      </dsp:txBody>
      <dsp:txXfrm>
        <a:off x="25090" y="26291"/>
        <a:ext cx="5768941" cy="463798"/>
      </dsp:txXfrm>
    </dsp:sp>
    <dsp:sp modelId="{94792EB1-BEC0-4243-9EEF-70897F40D6C4}">
      <dsp:nvSpPr>
        <dsp:cNvPr id="0" name=""/>
        <dsp:cNvSpPr/>
      </dsp:nvSpPr>
      <dsp:spPr>
        <a:xfrm>
          <a:off x="0" y="517337"/>
          <a:ext cx="5819121" cy="725455"/>
        </a:xfrm>
        <a:prstGeom prst="roundRect">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Les établissements publics de l’Etat autres qu’industriels et commerciaux</a:t>
          </a:r>
        </a:p>
      </dsp:txBody>
      <dsp:txXfrm>
        <a:off x="35414" y="552751"/>
        <a:ext cx="5748293" cy="654627"/>
      </dsp:txXfrm>
    </dsp:sp>
    <dsp:sp modelId="{FD71AC4F-E425-438F-9AD8-AF49879F25E8}">
      <dsp:nvSpPr>
        <dsp:cNvPr id="0" name=""/>
        <dsp:cNvSpPr/>
      </dsp:nvSpPr>
      <dsp:spPr>
        <a:xfrm>
          <a:off x="0" y="1244951"/>
          <a:ext cx="5819121" cy="55107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Les juridictions administratives et financières</a:t>
          </a:r>
        </a:p>
      </dsp:txBody>
      <dsp:txXfrm>
        <a:off x="26901" y="1271852"/>
        <a:ext cx="5765319" cy="497268"/>
      </dsp:txXfrm>
    </dsp:sp>
    <dsp:sp modelId="{55940E3C-959C-4CEF-996B-DFF2E5BE7E51}">
      <dsp:nvSpPr>
        <dsp:cNvPr id="0" name=""/>
        <dsp:cNvSpPr/>
      </dsp:nvSpPr>
      <dsp:spPr>
        <a:xfrm>
          <a:off x="0" y="1798180"/>
          <a:ext cx="5819121" cy="507173"/>
        </a:xfrm>
        <a:prstGeom prst="roundRect">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Les autorités administratives indépendantes</a:t>
          </a:r>
        </a:p>
      </dsp:txBody>
      <dsp:txXfrm>
        <a:off x="24758" y="1822938"/>
        <a:ext cx="5769605" cy="457657"/>
      </dsp:txXfrm>
    </dsp:sp>
    <dsp:sp modelId="{4B2F8673-D7EB-47B0-A34F-157A8FFC1746}">
      <dsp:nvSpPr>
        <dsp:cNvPr id="0" name=""/>
        <dsp:cNvSpPr/>
      </dsp:nvSpPr>
      <dsp:spPr>
        <a:xfrm>
          <a:off x="0" y="2307511"/>
          <a:ext cx="5819121" cy="482841"/>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Les autorités publiques indépendantes</a:t>
          </a:r>
        </a:p>
      </dsp:txBody>
      <dsp:txXfrm>
        <a:off x="23570" y="2331081"/>
        <a:ext cx="5771981" cy="435701"/>
      </dsp:txXfrm>
    </dsp:sp>
    <dsp:sp modelId="{01578BCB-3D0A-4D8C-A692-8BF15AAF3E10}">
      <dsp:nvSpPr>
        <dsp:cNvPr id="0" name=""/>
        <dsp:cNvSpPr/>
      </dsp:nvSpPr>
      <dsp:spPr>
        <a:xfrm>
          <a:off x="0" y="2792511"/>
          <a:ext cx="5819121" cy="482848"/>
        </a:xfrm>
        <a:prstGeom prst="roundRect">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Les Groupements d’Intérêt Public (GIP)</a:t>
          </a:r>
        </a:p>
      </dsp:txBody>
      <dsp:txXfrm>
        <a:off x="23571" y="2816082"/>
        <a:ext cx="5771979" cy="435706"/>
      </dsp:txXfrm>
    </dsp:sp>
    <dsp:sp modelId="{E249FAD3-11C0-46C3-947B-37589753B72B}">
      <dsp:nvSpPr>
        <dsp:cNvPr id="0" name=""/>
        <dsp:cNvSpPr/>
      </dsp:nvSpPr>
      <dsp:spPr>
        <a:xfrm>
          <a:off x="0" y="3277517"/>
          <a:ext cx="5819121" cy="624283"/>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Les collectivités territoriales et leurs établissements publics autres qu’industriels et commerciaux</a:t>
          </a:r>
        </a:p>
      </dsp:txBody>
      <dsp:txXfrm>
        <a:off x="30475" y="3307992"/>
        <a:ext cx="5758171" cy="563333"/>
      </dsp:txXfrm>
    </dsp:sp>
    <dsp:sp modelId="{F01940DA-0A0C-4B85-A6E1-C01602E3D5D9}">
      <dsp:nvSpPr>
        <dsp:cNvPr id="0" name=""/>
        <dsp:cNvSpPr/>
      </dsp:nvSpPr>
      <dsp:spPr>
        <a:xfrm>
          <a:off x="0" y="3903959"/>
          <a:ext cx="5819121" cy="646794"/>
        </a:xfrm>
        <a:prstGeom prst="roundRect">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Les groupements de coopération sanitaire lorsque ceux-ci sont qualifiés de personne morale de droit public</a:t>
          </a:r>
          <a:endParaRPr lang="fr-FR" sz="1400" kern="1200" dirty="0"/>
        </a:p>
      </dsp:txBody>
      <dsp:txXfrm>
        <a:off x="31574" y="3935533"/>
        <a:ext cx="5755973" cy="583646"/>
      </dsp:txXfrm>
    </dsp:sp>
    <dsp:sp modelId="{B3463262-2137-49F2-B90C-2A02ACF5DC99}">
      <dsp:nvSpPr>
        <dsp:cNvPr id="0" name=""/>
        <dsp:cNvSpPr/>
      </dsp:nvSpPr>
      <dsp:spPr>
        <a:xfrm>
          <a:off x="0" y="4552912"/>
          <a:ext cx="5819121" cy="72545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Les </a:t>
          </a:r>
          <a:r>
            <a:rPr lang="fr-FR" sz="1800" kern="1200" dirty="0"/>
            <a:t>établissements de la fonction publique hospitalière </a:t>
          </a:r>
          <a:r>
            <a:rPr lang="fr-FR" sz="1400" kern="1200" dirty="0"/>
            <a:t>énumérés à l’article 2 de la loi n°86-33 du 9 janvier 1986 portant dispositions statutaires relatives à la fonction publique hospitalière.</a:t>
          </a:r>
        </a:p>
      </dsp:txBody>
      <dsp:txXfrm>
        <a:off x="35414" y="4588326"/>
        <a:ext cx="5748293" cy="654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D905B-D402-4D20-92C0-3EDC334FA37A}">
      <dsp:nvSpPr>
        <dsp:cNvPr id="0" name=""/>
        <dsp:cNvSpPr/>
      </dsp:nvSpPr>
      <dsp:spPr>
        <a:xfrm>
          <a:off x="0" y="3458"/>
          <a:ext cx="5804131" cy="5638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Etablissements publics de santé</a:t>
          </a:r>
        </a:p>
      </dsp:txBody>
      <dsp:txXfrm>
        <a:off x="27527" y="30985"/>
        <a:ext cx="5749077" cy="508841"/>
      </dsp:txXfrm>
    </dsp:sp>
    <dsp:sp modelId="{C44092C8-11C6-4D8E-98CB-30AF5B7D5B88}">
      <dsp:nvSpPr>
        <dsp:cNvPr id="0" name=""/>
        <dsp:cNvSpPr/>
      </dsp:nvSpPr>
      <dsp:spPr>
        <a:xfrm>
          <a:off x="0" y="570703"/>
          <a:ext cx="5804131" cy="529885"/>
        </a:xfrm>
        <a:prstGeom prst="roundRect">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Hospices publics</a:t>
          </a:r>
        </a:p>
      </dsp:txBody>
      <dsp:txXfrm>
        <a:off x="25867" y="596570"/>
        <a:ext cx="5752397" cy="478151"/>
      </dsp:txXfrm>
    </dsp:sp>
    <dsp:sp modelId="{CB849542-1AB4-4CD4-8D82-70D5EAD9240D}">
      <dsp:nvSpPr>
        <dsp:cNvPr id="0" name=""/>
        <dsp:cNvSpPr/>
      </dsp:nvSpPr>
      <dsp:spPr>
        <a:xfrm>
          <a:off x="0" y="1103938"/>
          <a:ext cx="5804131" cy="603634"/>
        </a:xfrm>
        <a:prstGeom prst="roundRect">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Maisons de retraite publiques, à l’exclusion de celles qui sont rattachées au bureau d’aide sociale de Paris</a:t>
          </a:r>
        </a:p>
      </dsp:txBody>
      <dsp:txXfrm>
        <a:off x="29467" y="1133405"/>
        <a:ext cx="5745197" cy="544700"/>
      </dsp:txXfrm>
    </dsp:sp>
    <dsp:sp modelId="{C6E75EA0-4C36-4ED9-9534-28980C2056EE}">
      <dsp:nvSpPr>
        <dsp:cNvPr id="0" name=""/>
        <dsp:cNvSpPr/>
      </dsp:nvSpPr>
      <dsp:spPr>
        <a:xfrm>
          <a:off x="0" y="1710922"/>
          <a:ext cx="5804131" cy="762973"/>
        </a:xfrm>
        <a:prstGeom prst="roundRect">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Etablissements publics ou à caractère public relevant des services départementaux de l’aide sociale à l’enfance et maisons d’enfants à caractère social</a:t>
          </a:r>
        </a:p>
      </dsp:txBody>
      <dsp:txXfrm>
        <a:off x="37245" y="1748167"/>
        <a:ext cx="5729641" cy="688483"/>
      </dsp:txXfrm>
    </dsp:sp>
    <dsp:sp modelId="{2D41AC15-80A3-4449-BAE0-D91982D8EF4A}">
      <dsp:nvSpPr>
        <dsp:cNvPr id="0" name=""/>
        <dsp:cNvSpPr/>
      </dsp:nvSpPr>
      <dsp:spPr>
        <a:xfrm>
          <a:off x="0" y="2477245"/>
          <a:ext cx="5804131" cy="807063"/>
        </a:xfrm>
        <a:prstGeom prst="roundRect">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Etablissements publics ou à caractère public pour mineurs ou adultes handicapés ou inadaptés, à l’exception des établissements nationaux et des établissements d’enseignement ou d’éducation surveillée</a:t>
          </a:r>
        </a:p>
      </dsp:txBody>
      <dsp:txXfrm>
        <a:off x="39398" y="2516643"/>
        <a:ext cx="5725335" cy="728267"/>
      </dsp:txXfrm>
    </dsp:sp>
    <dsp:sp modelId="{AE7FDD52-AEF2-48C1-BC0C-A2E8F137A733}">
      <dsp:nvSpPr>
        <dsp:cNvPr id="0" name=""/>
        <dsp:cNvSpPr/>
      </dsp:nvSpPr>
      <dsp:spPr>
        <a:xfrm>
          <a:off x="0" y="3287657"/>
          <a:ext cx="5804131" cy="807063"/>
        </a:xfrm>
        <a:prstGeom prst="roundRect">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Centres d’hébergement et de réadaptation sociale, publics ou à caractère public, mentionnés à l’article L.345-1 du code de l’action sociale et des familles</a:t>
          </a:r>
        </a:p>
      </dsp:txBody>
      <dsp:txXfrm>
        <a:off x="39398" y="3327055"/>
        <a:ext cx="5725335" cy="728267"/>
      </dsp:txXfrm>
    </dsp:sp>
    <dsp:sp modelId="{D52D8C29-40C9-4C39-87AF-B1841A83D7A2}">
      <dsp:nvSpPr>
        <dsp:cNvPr id="0" name=""/>
        <dsp:cNvSpPr/>
      </dsp:nvSpPr>
      <dsp:spPr>
        <a:xfrm>
          <a:off x="0" y="4098070"/>
          <a:ext cx="5804131" cy="497748"/>
        </a:xfrm>
        <a:prstGeom prst="roundRect">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Centre d’accueil et de soins hospitaliers de Nanterre</a:t>
          </a:r>
        </a:p>
      </dsp:txBody>
      <dsp:txXfrm>
        <a:off x="24298" y="4122368"/>
        <a:ext cx="5755535" cy="449152"/>
      </dsp:txXfrm>
    </dsp:sp>
    <dsp:sp modelId="{A4F39597-191B-44A9-9248-FC6B93A1C98D}">
      <dsp:nvSpPr>
        <dsp:cNvPr id="0" name=""/>
        <dsp:cNvSpPr/>
      </dsp:nvSpPr>
      <dsp:spPr>
        <a:xfrm>
          <a:off x="0" y="4599168"/>
          <a:ext cx="5804131" cy="80706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Les structures de coopération de droit public auxquelles adhèrent un ou plusieurs établissements mentionnés au présent article peuvent être assujetties, pour les personnels qu’elles rémunèrent  (si Etablissement Public Administratif – EPA)</a:t>
          </a:r>
        </a:p>
      </dsp:txBody>
      <dsp:txXfrm>
        <a:off x="39398" y="4638566"/>
        <a:ext cx="5725335" cy="728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5C903-F533-4CBB-8407-5B5944657C17}">
      <dsp:nvSpPr>
        <dsp:cNvPr id="0" name=""/>
        <dsp:cNvSpPr/>
      </dsp:nvSpPr>
      <dsp:spPr>
        <a:xfrm>
          <a:off x="-5207517" y="-797627"/>
          <a:ext cx="6201231" cy="6201231"/>
        </a:xfrm>
        <a:prstGeom prst="blockArc">
          <a:avLst>
            <a:gd name="adj1" fmla="val 18900000"/>
            <a:gd name="adj2" fmla="val 2700000"/>
            <a:gd name="adj3" fmla="val 348"/>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A18E3-5167-4FFF-96A4-4FC561CB603F}">
      <dsp:nvSpPr>
        <dsp:cNvPr id="0" name=""/>
        <dsp:cNvSpPr/>
      </dsp:nvSpPr>
      <dsp:spPr>
        <a:xfrm>
          <a:off x="520291" y="184355"/>
          <a:ext cx="5786878" cy="10480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438"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En cas de fusion d’établissements ou de collectivités, c’est la nouvelle structure issue du regroupement qui a l’obligation de déclarer en reprenant la totalité des biens, droits et obligations des établissements publics auxquels elle se substitue (</a:t>
          </a:r>
          <a:r>
            <a:rPr lang="fr-FR" sz="1400" i="1" kern="1200" dirty="0"/>
            <a:t>Art. L.5211-41-3 du code général des collectivités territoriales pour les transformations et fusions</a:t>
          </a:r>
          <a:r>
            <a:rPr lang="fr-FR" sz="1400" kern="1200" dirty="0"/>
            <a:t>).</a:t>
          </a:r>
        </a:p>
      </dsp:txBody>
      <dsp:txXfrm>
        <a:off x="520291" y="184355"/>
        <a:ext cx="5786878" cy="1048086"/>
      </dsp:txXfrm>
    </dsp:sp>
    <dsp:sp modelId="{F208BCC8-DDD8-4D17-8135-83795F04530C}">
      <dsp:nvSpPr>
        <dsp:cNvPr id="0" name=""/>
        <dsp:cNvSpPr/>
      </dsp:nvSpPr>
      <dsp:spPr>
        <a:xfrm>
          <a:off x="77426" y="265534"/>
          <a:ext cx="885729" cy="88572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16B69-9815-4FBA-B144-CA0A90A0E3A4}">
      <dsp:nvSpPr>
        <dsp:cNvPr id="0" name=""/>
        <dsp:cNvSpPr/>
      </dsp:nvSpPr>
      <dsp:spPr>
        <a:xfrm>
          <a:off x="926538" y="1417166"/>
          <a:ext cx="5380631" cy="708583"/>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438"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Il en va de même de la fusion de plusieurs établissements publics de santé qui entraîne le transfert de l'ensemble des biens, droits et obligations à l'établissement issu de la fusion.</a:t>
          </a:r>
        </a:p>
      </dsp:txBody>
      <dsp:txXfrm>
        <a:off x="926538" y="1417166"/>
        <a:ext cx="5380631" cy="708583"/>
      </dsp:txXfrm>
    </dsp:sp>
    <dsp:sp modelId="{98FF6668-3785-4DFF-BE41-B12EB06506AE}">
      <dsp:nvSpPr>
        <dsp:cNvPr id="0" name=""/>
        <dsp:cNvSpPr/>
      </dsp:nvSpPr>
      <dsp:spPr>
        <a:xfrm>
          <a:off x="483673" y="1328593"/>
          <a:ext cx="885729" cy="885729"/>
        </a:xfrm>
        <a:prstGeom prst="ellipse">
          <a:avLst/>
        </a:prstGeom>
        <a:solidFill>
          <a:schemeClr val="lt1">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03D78235-26C1-49EB-A6EC-39FC0ED4D283}">
      <dsp:nvSpPr>
        <dsp:cNvPr id="0" name=""/>
        <dsp:cNvSpPr/>
      </dsp:nvSpPr>
      <dsp:spPr>
        <a:xfrm>
          <a:off x="885322" y="2496484"/>
          <a:ext cx="5380631" cy="603351"/>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438"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La déclaration doit être réalisée en totalisant les effectifs présents dans chacune des structures fusionnées.</a:t>
          </a:r>
        </a:p>
      </dsp:txBody>
      <dsp:txXfrm>
        <a:off x="885322" y="2496484"/>
        <a:ext cx="5380631" cy="603351"/>
      </dsp:txXfrm>
    </dsp:sp>
    <dsp:sp modelId="{78A6FC9E-D885-483B-933C-F9A05882F7E2}">
      <dsp:nvSpPr>
        <dsp:cNvPr id="0" name=""/>
        <dsp:cNvSpPr/>
      </dsp:nvSpPr>
      <dsp:spPr>
        <a:xfrm>
          <a:off x="483673" y="2391653"/>
          <a:ext cx="885729" cy="885729"/>
        </a:xfrm>
        <a:prstGeom prst="ellipse">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F3D1D43C-0AD9-47C7-92C5-B0220D68F126}">
      <dsp:nvSpPr>
        <dsp:cNvPr id="0" name=""/>
        <dsp:cNvSpPr/>
      </dsp:nvSpPr>
      <dsp:spPr>
        <a:xfrm>
          <a:off x="520291" y="3346054"/>
          <a:ext cx="5786878" cy="110304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438"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Si ce sont les anciennes entités qui ont été appelés à déclarer, il convient d’en informer le FIPHFP par courriel à </a:t>
          </a:r>
          <a:r>
            <a:rPr lang="fr-FR" sz="1400" kern="1200" dirty="0">
              <a:hlinkClick xmlns:r="http://schemas.openxmlformats.org/officeDocument/2006/relationships" r:id="rId1"/>
            </a:rPr>
            <a:t>rec.fiphfp@caissedesdepots.fr</a:t>
          </a:r>
          <a:r>
            <a:rPr lang="fr-FR" sz="1400" kern="1200" dirty="0"/>
            <a:t> en précisant les SIRET et/ou BCR des entités fusionnées et de la structure ayant repris leurs droits et obligations</a:t>
          </a:r>
        </a:p>
      </dsp:txBody>
      <dsp:txXfrm>
        <a:off x="520291" y="3346054"/>
        <a:ext cx="5786878" cy="1103044"/>
      </dsp:txXfrm>
    </dsp:sp>
    <dsp:sp modelId="{BD672D28-F0C9-40CE-A846-83E357F10E67}">
      <dsp:nvSpPr>
        <dsp:cNvPr id="0" name=""/>
        <dsp:cNvSpPr/>
      </dsp:nvSpPr>
      <dsp:spPr>
        <a:xfrm>
          <a:off x="77426" y="3454712"/>
          <a:ext cx="885729" cy="885729"/>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F98D262-A7D8-BC4E-9915-0AF2C49FF490}" type="datetime1">
              <a:rPr lang="fr-FR" smtClean="0"/>
              <a:t>27/01/2021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E023CCF-1EFE-9540-A374-60BEF7C7F11F}" type="slidenum">
              <a:rPr lang="fr-FR" smtClean="0"/>
              <a:t>‹N°›</a:t>
            </a:fld>
            <a:endParaRPr lang="fr-FR"/>
          </a:p>
        </p:txBody>
      </p:sp>
    </p:spTree>
    <p:extLst>
      <p:ext uri="{BB962C8B-B14F-4D97-AF65-F5344CB8AC3E}">
        <p14:creationId xmlns:p14="http://schemas.microsoft.com/office/powerpoint/2010/main" val="1377068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EC0A207-57D1-EA4C-806E-5709547D46DE}" type="datetime1">
              <a:rPr lang="fr-FR" smtClean="0"/>
              <a:t>27/01/2021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D8A1F0-633B-DE49-A393-794EECAA69FA}" type="slidenum">
              <a:rPr lang="fr-FR" smtClean="0"/>
              <a:t>‹N°›</a:t>
            </a:fld>
            <a:endParaRPr lang="fr-FR"/>
          </a:p>
        </p:txBody>
      </p:sp>
    </p:spTree>
    <p:extLst>
      <p:ext uri="{BB962C8B-B14F-4D97-AF65-F5344CB8AC3E}">
        <p14:creationId xmlns:p14="http://schemas.microsoft.com/office/powerpoint/2010/main" val="408493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rec.fiphfp@caissdesdepots.f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rec.fiphfp@caissedesdepots.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solidFill>
                  <a:prstClr val="black"/>
                </a:solidFill>
              </a:rPr>
              <a:t>Cette présentation a pour objet de vous préciser la liste des employeurs assujettis à l’obligation de déclarer au FIPHFP.</a:t>
            </a:r>
          </a:p>
          <a:p>
            <a:pPr algn="just"/>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1</a:t>
            </a:fld>
            <a:endParaRPr lang="fr-FR"/>
          </a:p>
        </p:txBody>
      </p:sp>
    </p:spTree>
    <p:extLst>
      <p:ext uri="{BB962C8B-B14F-4D97-AF65-F5344CB8AC3E}">
        <p14:creationId xmlns:p14="http://schemas.microsoft.com/office/powerpoint/2010/main" val="384815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solidFill>
                  <a:prstClr val="black"/>
                </a:solidFill>
              </a:rPr>
              <a:t>Cette présentation vous explique la notion d’assujettissement, vous détaille la liste des employeurs qui sont dans le champ du FIPHFP ainsi que les conséquences sur la déclaration d’obligation d’emploi de travailleurs handicapés en cas de transformations de structure (fusion, dissolution, etc.)</a:t>
            </a:r>
          </a:p>
          <a:p>
            <a:pPr algn="just"/>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D8A1F0-633B-DE49-A393-794EECAA69F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157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FR" dirty="0">
                <a:solidFill>
                  <a:prstClr val="black"/>
                </a:solidFill>
              </a:rPr>
              <a:t>Qu’est-ce que le principe d’assujettissement ? </a:t>
            </a:r>
          </a:p>
          <a:p>
            <a:pPr lvl="0" algn="just"/>
            <a:endParaRPr lang="fr-FR" dirty="0">
              <a:solidFill>
                <a:prstClr val="black"/>
              </a:solidFill>
            </a:endParaRPr>
          </a:p>
          <a:p>
            <a:pPr lvl="0" algn="just"/>
            <a:r>
              <a:rPr lang="fr-FR" dirty="0">
                <a:solidFill>
                  <a:prstClr val="black"/>
                </a:solidFill>
              </a:rPr>
              <a:t>Dans la mesure où vous comptabilisez un ETP, Effectif en Equivalent Temps Plein supérieur ou égal à 20, vous devez obligatoirement effectuer une déclaration au FIPHFP, que vous ayez ou non reçu un courrier d’appel à déclarer.</a:t>
            </a:r>
          </a:p>
          <a:p>
            <a:pPr lvl="0" algn="just"/>
            <a:endParaRPr lang="fr-FR" dirty="0">
              <a:solidFill>
                <a:prstClr val="black"/>
              </a:solidFill>
            </a:endParaRPr>
          </a:p>
          <a:p>
            <a:pPr lvl="0" algn="just"/>
            <a:r>
              <a:rPr lang="fr-FR" dirty="0">
                <a:solidFill>
                  <a:prstClr val="black"/>
                </a:solidFill>
              </a:rPr>
              <a:t>Au niveau ministériel, la déclaration est centralisée au niveau de chaque ministère, charge à eux de comptabiliser tous les personnels qu’ils rémunèrent.</a:t>
            </a:r>
          </a:p>
          <a:p>
            <a:pPr lvl="0" algn="just"/>
            <a:endParaRPr lang="fr-FR" dirty="0">
              <a:solidFill>
                <a:prstClr val="black"/>
              </a:solidFill>
            </a:endParaRPr>
          </a:p>
          <a:p>
            <a:pPr lvl="0" algn="just"/>
            <a:r>
              <a:rPr lang="fr-FR" dirty="0">
                <a:solidFill>
                  <a:prstClr val="black"/>
                </a:solidFill>
              </a:rPr>
              <a:t>Les autres organismes doivent effectuer leur déclaration au titre de tout le personnel qu’ils rémunèrent en leur nom propre.</a:t>
            </a:r>
          </a:p>
          <a:p>
            <a:pPr lvl="0" algn="just"/>
            <a:endParaRPr lang="fr-FR" dirty="0">
              <a:solidFill>
                <a:prstClr val="black"/>
              </a:solidFill>
            </a:endParaRPr>
          </a:p>
          <a:p>
            <a:pPr lvl="0" algn="just"/>
            <a:r>
              <a:rPr lang="fr-FR" dirty="0">
                <a:solidFill>
                  <a:prstClr val="black"/>
                </a:solidFill>
              </a:rPr>
              <a:t>Si vous n’avez pas reçu de lettre d’appel à déclarer de la part du FIPHFP, vous devez obligatoirement adresser un courriel à l’adresse générique : </a:t>
            </a:r>
            <a:r>
              <a:rPr lang="fr-FR" dirty="0">
                <a:solidFill>
                  <a:prstClr val="black"/>
                </a:solidFill>
                <a:hlinkClick r:id="rId3">
                  <a:extLst>
                    <a:ext uri="{A12FA001-AC4F-418D-AE19-62706E023703}">
                      <ahyp:hlinkClr xmlns:ahyp="http://schemas.microsoft.com/office/drawing/2018/hyperlinkcolor" val="tx"/>
                    </a:ext>
                  </a:extLst>
                </a:hlinkClick>
              </a:rPr>
              <a:t>rec.fiphfp@caissdesdepots.fr</a:t>
            </a:r>
            <a:r>
              <a:rPr lang="fr-FR" dirty="0">
                <a:solidFill>
                  <a:prstClr val="black"/>
                </a:solidFill>
              </a:rPr>
              <a:t>. Vous devrez indiquer dans votre mail votre numéro BCR, de contrat et/ou numéro de Siret. Les numéros BCR ou de contrat sont indiqués dans les références du courrier d’appel à déclaration qui vous a été envoyé par le FIPHFP avant l’ouverture de la campagne de déclaration.</a:t>
            </a:r>
          </a:p>
          <a:p>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3</a:t>
            </a:fld>
            <a:endParaRPr lang="fr-FR"/>
          </a:p>
        </p:txBody>
      </p:sp>
    </p:spTree>
    <p:extLst>
      <p:ext uri="{BB962C8B-B14F-4D97-AF65-F5344CB8AC3E}">
        <p14:creationId xmlns:p14="http://schemas.microsoft.com/office/powerpoint/2010/main" val="154254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lnSpc>
                <a:spcPct val="107000"/>
              </a:lnSpc>
              <a:spcAft>
                <a:spcPts val="800"/>
              </a:spcAft>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C’est la nature juridique de l’organisme qui détermine son rattachement au FIPHFP, quel que soit le statut du personnel qu’il emploie.</a:t>
            </a:r>
          </a:p>
          <a:p>
            <a:pPr lvl="0" algn="just">
              <a:lnSpc>
                <a:spcPct val="107000"/>
              </a:lnSpc>
              <a:spcAft>
                <a:spcPts val="800"/>
              </a:spcAft>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employeurs assujettis au FIPHFP sont :</a:t>
            </a:r>
          </a:p>
          <a:p>
            <a:pPr marL="171450" lvl="0" indent="-171450" algn="just">
              <a:lnSpc>
                <a:spcPct val="107000"/>
              </a:lnSpc>
              <a:spcAft>
                <a:spcPts val="800"/>
              </a:spcAft>
              <a:buFontTx/>
              <a:buChar cha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l’Etat</a:t>
            </a:r>
          </a:p>
          <a:p>
            <a:pPr marL="171450" lvl="0" indent="-171450" algn="just">
              <a:lnSpc>
                <a:spcPct val="107000"/>
              </a:lnSpc>
              <a:spcAft>
                <a:spcPts val="800"/>
              </a:spcAft>
              <a:buFontTx/>
              <a:buChar cha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établissements publics de l’Etat autres que les EPIC</a:t>
            </a:r>
          </a:p>
          <a:p>
            <a:pPr marL="171450" lvl="0" indent="-171450" algn="just">
              <a:lnSpc>
                <a:spcPct val="107000"/>
              </a:lnSpc>
              <a:spcAft>
                <a:spcPts val="800"/>
              </a:spcAft>
              <a:buFontTx/>
              <a:buChar cha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juridictions administratives et financières</a:t>
            </a:r>
          </a:p>
          <a:p>
            <a:pPr marL="171450" lvl="0" indent="-171450" algn="just">
              <a:lnSpc>
                <a:spcPct val="107000"/>
              </a:lnSpc>
              <a:spcAft>
                <a:spcPts val="800"/>
              </a:spcAft>
              <a:buFontTx/>
              <a:buChar cha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autorités administratives indépendantes,</a:t>
            </a:r>
          </a:p>
          <a:p>
            <a:pPr marL="171450" lvl="0" indent="-171450" algn="just">
              <a:lnSpc>
                <a:spcPct val="107000"/>
              </a:lnSpc>
              <a:spcAft>
                <a:spcPts val="800"/>
              </a:spcAft>
              <a:buFontTx/>
              <a:buChar cha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autorités publiques indépendantes</a:t>
            </a:r>
          </a:p>
          <a:p>
            <a:pPr marL="171450" lvl="0" indent="-171450" algn="just">
              <a:lnSpc>
                <a:spcPct val="107000"/>
              </a:lnSpc>
              <a:spcAft>
                <a:spcPts val="800"/>
              </a:spcAft>
              <a:buFontTx/>
              <a:buChar cha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Groupement d’Intérêt Public (GIP)</a:t>
            </a:r>
          </a:p>
          <a:p>
            <a:pPr marL="171450" lvl="0" indent="-171450" algn="just">
              <a:lnSpc>
                <a:spcPct val="107000"/>
              </a:lnSpc>
              <a:spcAft>
                <a:spcPts val="800"/>
              </a:spcAft>
              <a:buFontTx/>
              <a:buChar cha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collectivités territoriales et leurs établissements publics autres que les EPIC</a:t>
            </a:r>
          </a:p>
          <a:p>
            <a:pPr marL="171450" lvl="0" indent="-171450" algn="just">
              <a:lnSpc>
                <a:spcPct val="107000"/>
              </a:lnSpc>
              <a:spcAft>
                <a:spcPts val="800"/>
              </a:spcAft>
              <a:buFontTx/>
              <a:buChar char="-"/>
            </a:pPr>
            <a:r>
              <a:rPr lang="fr-FR" dirty="0">
                <a:solidFill>
                  <a:prstClr val="black"/>
                </a:solidFill>
              </a:rPr>
              <a:t>Les groupements de coopération sanitaire lorsque ceux-ci sont qualifiés de personne morale de droit public</a:t>
            </a:r>
          </a:p>
          <a:p>
            <a:pPr marL="171450" lvl="0" indent="-171450" algn="just">
              <a:lnSpc>
                <a:spcPct val="107000"/>
              </a:lnSpc>
              <a:spcAft>
                <a:spcPts val="800"/>
              </a:spcAft>
              <a:buFontTx/>
              <a:buChar cha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établissements de la Fonction Publique hospitalière </a:t>
            </a:r>
            <a:endParaRPr lang="fr-FR" dirty="0">
              <a:solidFill>
                <a:prstClr val="black"/>
              </a:solidFill>
            </a:endParaRPr>
          </a:p>
          <a:p>
            <a:pPr algn="just">
              <a:lnSpc>
                <a:spcPct val="107000"/>
              </a:lnSpc>
              <a:spcAft>
                <a:spcPts val="800"/>
              </a:spcAft>
            </a:pPr>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4</a:t>
            </a:fld>
            <a:endParaRPr lang="fr-FR"/>
          </a:p>
        </p:txBody>
      </p:sp>
    </p:spTree>
    <p:extLst>
      <p:ext uri="{BB962C8B-B14F-4D97-AF65-F5344CB8AC3E}">
        <p14:creationId xmlns:p14="http://schemas.microsoft.com/office/powerpoint/2010/main" val="127655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lnSpc>
                <a:spcPct val="107000"/>
              </a:lnSpc>
              <a:spcAft>
                <a:spcPts val="800"/>
              </a:spcAft>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La liste des employeurs assujettis pour la Fonction Publique Hospitalière est détaillée à l’article 2 de la loi n°86-33 du 9 janvier 1986.</a:t>
            </a:r>
          </a:p>
          <a:p>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5</a:t>
            </a:fld>
            <a:endParaRPr lang="fr-FR"/>
          </a:p>
        </p:txBody>
      </p:sp>
    </p:spTree>
    <p:extLst>
      <p:ext uri="{BB962C8B-B14F-4D97-AF65-F5344CB8AC3E}">
        <p14:creationId xmlns:p14="http://schemas.microsoft.com/office/powerpoint/2010/main" val="401391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6</a:t>
            </a:fld>
            <a:endParaRPr lang="fr-FR"/>
          </a:p>
        </p:txBody>
      </p:sp>
      <p:sp>
        <p:nvSpPr>
          <p:cNvPr id="5" name="Espace réservé des notes 2">
            <a:extLst>
              <a:ext uri="{FF2B5EF4-FFF2-40B4-BE49-F238E27FC236}">
                <a16:creationId xmlns:a16="http://schemas.microsoft.com/office/drawing/2014/main" id="{3703E46A-10C5-4EAE-87D5-0B0D820CFEA6}"/>
              </a:ext>
            </a:extLst>
          </p:cNvPr>
          <p:cNvSpPr txBox="1">
            <a:spLocks/>
          </p:cNvSpPr>
          <p:nvPr/>
        </p:nvSpPr>
        <p:spPr>
          <a:xfrm>
            <a:off x="832168" y="4867553"/>
            <a:ext cx="5438140" cy="4466987"/>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algn="just">
              <a:defRPr/>
            </a:pPr>
            <a:r>
              <a:rPr lang="fr-FR">
                <a:latin typeface="Calibri" panose="020F0502020204030204" pitchFamily="34" charset="0"/>
                <a:ea typeface="Calibri" panose="020F0502020204030204" pitchFamily="34" charset="0"/>
                <a:cs typeface="Times New Roman" panose="02020603050405020304" pitchFamily="18" charset="0"/>
              </a:rPr>
              <a:t>En cas de transformation de structure comme les fusions d’établissements ou de collectivités, c’est la nouvelle structure issue du regroupement qui a l’obligation de déclarer en reprenant la totalité des biens, droits et obligations des établissements publics auxquels elle se substitue.</a:t>
            </a:r>
          </a:p>
          <a:p>
            <a:pPr algn="just">
              <a:defRPr/>
            </a:pPr>
            <a:endParaRPr lang="fr-FR">
              <a:latin typeface="Calibri" panose="020F0502020204030204" pitchFamily="34" charset="0"/>
              <a:ea typeface="Calibri" panose="020F0502020204030204" pitchFamily="34" charset="0"/>
              <a:cs typeface="Times New Roman" panose="02020603050405020304" pitchFamily="18" charset="0"/>
            </a:endParaRPr>
          </a:p>
          <a:p>
            <a:pPr algn="just">
              <a:defRPr/>
            </a:pPr>
            <a:r>
              <a:rPr lang="fr-FR">
                <a:latin typeface="Calibri" panose="020F0502020204030204" pitchFamily="34" charset="0"/>
                <a:ea typeface="Calibri" panose="020F0502020204030204" pitchFamily="34" charset="0"/>
                <a:cs typeface="Times New Roman" panose="02020603050405020304" pitchFamily="18" charset="0"/>
              </a:rPr>
              <a:t>Il en va de même de la fusion de plusieurs établissements publics de santé qui entraîne le transfert de l'ensemble des biens, droits et obligations à l'établissement issu de la fusion.</a:t>
            </a:r>
          </a:p>
          <a:p>
            <a:pPr algn="just">
              <a:defRPr/>
            </a:pPr>
            <a:endParaRPr lang="fr-FR">
              <a:latin typeface="Calibri" panose="020F0502020204030204" pitchFamily="34" charset="0"/>
              <a:ea typeface="Calibri" panose="020F0502020204030204" pitchFamily="34" charset="0"/>
              <a:cs typeface="Times New Roman" panose="02020603050405020304" pitchFamily="18" charset="0"/>
            </a:endParaRPr>
          </a:p>
          <a:p>
            <a:pPr algn="just">
              <a:defRPr/>
            </a:pPr>
            <a:r>
              <a:rPr lang="fr-FR">
                <a:latin typeface="Calibri" panose="020F0502020204030204" pitchFamily="34" charset="0"/>
                <a:ea typeface="Calibri" panose="020F0502020204030204" pitchFamily="34" charset="0"/>
                <a:cs typeface="Times New Roman" panose="02020603050405020304" pitchFamily="18" charset="0"/>
              </a:rPr>
              <a:t>Dans tous les cas de fusion, la déclaration doit être réalisée par la nouvelle structure issue de la fusion, en totalisant les effectifs présents dans chacune des structures fusionnées, même si elle n’existait pas au moment où elle doit comptabiliser ses effectifs en ETP/ETR et ses BOE.</a:t>
            </a:r>
          </a:p>
          <a:p>
            <a:pPr algn="just">
              <a:defRPr/>
            </a:pPr>
            <a:endParaRPr lang="fr-FR">
              <a:latin typeface="Calibri" panose="020F0502020204030204" pitchFamily="34" charset="0"/>
              <a:ea typeface="Calibri" panose="020F0502020204030204" pitchFamily="34" charset="0"/>
              <a:cs typeface="Times New Roman" panose="02020603050405020304" pitchFamily="18" charset="0"/>
            </a:endParaRPr>
          </a:p>
          <a:p>
            <a:pPr algn="just">
              <a:defRPr/>
            </a:pPr>
            <a:r>
              <a:rPr lang="fr-FR"/>
              <a:t>Si les anciennes entités ont reçu un courrier d’appel à déclarer, il convient d’en informer le FIPHFP par courriel à </a:t>
            </a:r>
            <a:r>
              <a:rPr lang="fr-FR">
                <a:hlinkClick r:id="rId3"/>
              </a:rPr>
              <a:t>rec.fiphfp@caissedesdepots.fr</a:t>
            </a:r>
            <a:r>
              <a:rPr lang="fr-FR"/>
              <a:t> en précisant les SIRET et/ou BCR des entités fusionnées et de la structure ayant repris leurs droits et obligations.</a:t>
            </a:r>
          </a:p>
          <a:p>
            <a:pPr>
              <a:defRPr/>
            </a:pPr>
            <a:endParaRPr lang="fr-FR">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34548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4D8A1F0-633B-DE49-A393-794EECAA69FA}" type="slidenum">
              <a:rPr lang="fr-FR" smtClean="0"/>
              <a:t>7</a:t>
            </a:fld>
            <a:endParaRPr lang="fr-FR"/>
          </a:p>
        </p:txBody>
      </p:sp>
    </p:spTree>
    <p:extLst>
      <p:ext uri="{BB962C8B-B14F-4D97-AF65-F5344CB8AC3E}">
        <p14:creationId xmlns:p14="http://schemas.microsoft.com/office/powerpoint/2010/main" val="2941951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2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3.emf"/></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grpSp>
        <p:nvGrpSpPr>
          <p:cNvPr id="7" name="Grouper 6"/>
          <p:cNvGrpSpPr/>
          <p:nvPr userDrawn="1"/>
        </p:nvGrpSpPr>
        <p:grpSpPr>
          <a:xfrm>
            <a:off x="0" y="0"/>
            <a:ext cx="9144000" cy="6858000"/>
            <a:chOff x="0" y="0"/>
            <a:chExt cx="9144000" cy="6858000"/>
          </a:xfrm>
        </p:grpSpPr>
        <p:grpSp>
          <p:nvGrpSpPr>
            <p:cNvPr id="6" name="Grouper 5"/>
            <p:cNvGrpSpPr/>
            <p:nvPr userDrawn="1"/>
          </p:nvGrpSpPr>
          <p:grpSpPr>
            <a:xfrm>
              <a:off x="0" y="0"/>
              <a:ext cx="9144000" cy="6858000"/>
              <a:chOff x="0" y="0"/>
              <a:chExt cx="9144000" cy="6858000"/>
            </a:xfrm>
          </p:grpSpPr>
          <p:pic>
            <p:nvPicPr>
              <p:cNvPr id="2" name="Image 1" descr="Éléments PPT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userDrawn="1"/>
            </p:nvSpPr>
            <p:spPr>
              <a:xfrm>
                <a:off x="6409404" y="3066801"/>
                <a:ext cx="2390948" cy="646331"/>
              </a:xfrm>
              <a:prstGeom prst="rect">
                <a:avLst/>
              </a:prstGeom>
              <a:noFill/>
            </p:spPr>
            <p:txBody>
              <a:bodyPr wrap="square" rtlCol="0">
                <a:spAutoFit/>
              </a:bodyPr>
              <a:lstStyle/>
              <a:p>
                <a:r>
                  <a:rPr lang="fr-FR" sz="1200" dirty="0">
                    <a:latin typeface="Gotham Bold"/>
                    <a:cs typeface="Gotham Bold"/>
                  </a:rPr>
                  <a:t>Fonds</a:t>
                </a:r>
                <a:r>
                  <a:rPr lang="fr-FR" sz="1200" baseline="0" dirty="0">
                    <a:latin typeface="Gotham Bold"/>
                    <a:cs typeface="Gotham Bold"/>
                  </a:rPr>
                  <a:t> pour l’insertion </a:t>
                </a:r>
              </a:p>
              <a:p>
                <a:r>
                  <a:rPr lang="fr-FR" sz="1200" baseline="0" dirty="0">
                    <a:latin typeface="Gotham Bold"/>
                    <a:cs typeface="Gotham Bold"/>
                  </a:rPr>
                  <a:t>des personnes handicapées dans la fonction publique</a:t>
                </a:r>
                <a:endParaRPr lang="fr-FR" sz="1200" dirty="0">
                  <a:latin typeface="Gotham Bold"/>
                  <a:cs typeface="Gotham Bold"/>
                </a:endParaRPr>
              </a:p>
            </p:txBody>
          </p:sp>
        </p:grpSp>
        <p:pic>
          <p:nvPicPr>
            <p:cNvPr id="5" name="Image 4"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13993" y="1673979"/>
              <a:ext cx="976318" cy="1045313"/>
            </a:xfrm>
            <a:prstGeom prst="rect">
              <a:avLst/>
            </a:prstGeom>
          </p:spPr>
        </p:pic>
      </p:grpSp>
      <p:sp>
        <p:nvSpPr>
          <p:cNvPr id="9" name="Titre 1"/>
          <p:cNvSpPr>
            <a:spLocks noGrp="1"/>
          </p:cNvSpPr>
          <p:nvPr>
            <p:ph type="ctrTitle" hasCustomPrompt="1"/>
          </p:nvPr>
        </p:nvSpPr>
        <p:spPr>
          <a:xfrm>
            <a:off x="783408" y="3627974"/>
            <a:ext cx="3489768" cy="1616288"/>
          </a:xfrm>
          <a:prstGeom prst="rect">
            <a:avLst/>
          </a:prstGeom>
        </p:spPr>
        <p:txBody>
          <a:bodyPr anchor="b">
            <a:normAutofit/>
          </a:bodyPr>
          <a:lstStyle>
            <a:lvl1pPr algn="l">
              <a:defRPr sz="2400" b="0" i="0">
                <a:solidFill>
                  <a:schemeClr val="bg1"/>
                </a:solidFill>
                <a:latin typeface="Lubalin Graph"/>
                <a:cs typeface="Lubalin Graph"/>
              </a:defRPr>
            </a:lvl1pPr>
          </a:lstStyle>
          <a:p>
            <a:r>
              <a:rPr lang="fr-FR" dirty="0"/>
              <a:t>Titre</a:t>
            </a:r>
          </a:p>
        </p:txBody>
      </p:sp>
    </p:spTree>
    <p:extLst>
      <p:ext uri="{BB962C8B-B14F-4D97-AF65-F5344CB8AC3E}">
        <p14:creationId xmlns:p14="http://schemas.microsoft.com/office/powerpoint/2010/main" val="113591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2" name="Image 1" descr="Éléments PPT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161745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3" name="Image 2" descr="Éléments PPT1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225486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05583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Deux contenus">
    <p:spTree>
      <p:nvGrpSpPr>
        <p:cNvPr id="1" name=""/>
        <p:cNvGrpSpPr/>
        <p:nvPr/>
      </p:nvGrpSpPr>
      <p:grpSpPr>
        <a:xfrm>
          <a:off x="0" y="0"/>
          <a:ext cx="0" cy="0"/>
          <a:chOff x="0" y="0"/>
          <a:chExt cx="0" cy="0"/>
        </a:xfrm>
      </p:grpSpPr>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98741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sp>
        <p:nvSpPr>
          <p:cNvPr id="11"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3"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412264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2" name="Image 1" descr="Éléments PPT1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57919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8785577" y="6427811"/>
            <a:ext cx="393700" cy="2921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6.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729071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Deux contenus">
    <p:spTree>
      <p:nvGrpSpPr>
        <p:cNvPr id="1" name=""/>
        <p:cNvGrpSpPr/>
        <p:nvPr/>
      </p:nvGrpSpPr>
      <p:grpSpPr>
        <a:xfrm>
          <a:off x="0" y="0"/>
          <a:ext cx="0" cy="0"/>
          <a:chOff x="0" y="0"/>
          <a:chExt cx="0" cy="0"/>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79804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505207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Deux contenus">
    <p:spTree>
      <p:nvGrpSpPr>
        <p:cNvPr id="1" name=""/>
        <p:cNvGrpSpPr/>
        <p:nvPr/>
      </p:nvGrpSpPr>
      <p:grpSpPr>
        <a:xfrm>
          <a:off x="0" y="0"/>
          <a:ext cx="0" cy="0"/>
          <a:chOff x="0" y="0"/>
          <a:chExt cx="0" cy="0"/>
        </a:xfrm>
      </p:grpSpPr>
      <p:pic>
        <p:nvPicPr>
          <p:cNvPr id="3" name="Image 2" descr="Éléments PPT1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userDrawn="1">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pic>
        <p:nvPicPr>
          <p:cNvPr id="12" name="Image 11"/>
          <p:cNvPicPr>
            <a:picLocks noChangeAspect="1"/>
          </p:cNvPicPr>
          <p:nvPr userDrawn="1"/>
        </p:nvPicPr>
        <p:blipFill>
          <a:blip r:embed="rId3"/>
          <a:stretch>
            <a:fillRect/>
          </a:stretch>
        </p:blipFill>
        <p:spPr>
          <a:xfrm>
            <a:off x="3695700" y="3403600"/>
            <a:ext cx="1739900" cy="38100"/>
          </a:xfrm>
          <a:prstGeom prst="rect">
            <a:avLst/>
          </a:prstGeom>
        </p:spPr>
      </p:pic>
      <p:pic>
        <p:nvPicPr>
          <p:cNvPr id="13" name="Image 12"/>
          <p:cNvPicPr>
            <a:picLocks noChangeAspect="1"/>
          </p:cNvPicPr>
          <p:nvPr userDrawn="1"/>
        </p:nvPicPr>
        <p:blipFill>
          <a:blip r:embed="rId4"/>
          <a:stretch>
            <a:fillRect/>
          </a:stretch>
        </p:blipFill>
        <p:spPr>
          <a:xfrm>
            <a:off x="2366682" y="4494306"/>
            <a:ext cx="1739900" cy="38100"/>
          </a:xfrm>
          <a:prstGeom prst="rect">
            <a:avLst/>
          </a:prstGeom>
        </p:spPr>
      </p:pic>
      <p:sp>
        <p:nvSpPr>
          <p:cNvPr id="16" name="Titre 1"/>
          <p:cNvSpPr txBox="1">
            <a:spLocks/>
          </p:cNvSpPr>
          <p:nvPr userDrawn="1"/>
        </p:nvSpPr>
        <p:spPr>
          <a:xfrm>
            <a:off x="159533" y="1270001"/>
            <a:ext cx="1289762" cy="1329766"/>
          </a:xfrm>
          <a:prstGeom prst="rect">
            <a:avLst/>
          </a:prstGeom>
        </p:spPr>
        <p:txBody>
          <a:bodyPr anchor="b">
            <a:noAutofit/>
          </a:bodyPr>
          <a:lstStyle>
            <a:lvl1pPr algn="l" defTabSz="457200" rtl="0" eaLnBrk="1" latinLnBrk="0" hangingPunct="1">
              <a:spcBef>
                <a:spcPct val="0"/>
              </a:spcBef>
              <a:buNone/>
              <a:defRPr sz="2800" b="0" i="0" kern="1200">
                <a:solidFill>
                  <a:schemeClr val="bg1"/>
                </a:solidFill>
                <a:latin typeface="Lubalin Graph"/>
                <a:ea typeface="+mj-ea"/>
                <a:cs typeface="Lubalin Graph"/>
              </a:defRPr>
            </a:lvl1pPr>
          </a:lstStyle>
          <a:p>
            <a:endParaRPr lang="fr-FR" sz="3600" dirty="0"/>
          </a:p>
        </p:txBody>
      </p:sp>
    </p:spTree>
    <p:extLst>
      <p:ext uri="{BB962C8B-B14F-4D97-AF65-F5344CB8AC3E}">
        <p14:creationId xmlns:p14="http://schemas.microsoft.com/office/powerpoint/2010/main" val="135227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5" name="Image 4" descr="Éléments PPT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re 1"/>
          <p:cNvSpPr>
            <a:spLocks noGrp="1"/>
          </p:cNvSpPr>
          <p:nvPr>
            <p:ph type="ctrTitle"/>
          </p:nvPr>
        </p:nvSpPr>
        <p:spPr>
          <a:xfrm>
            <a:off x="4494549" y="1574270"/>
            <a:ext cx="4386240" cy="526992"/>
          </a:xfrm>
          <a:prstGeom prst="rect">
            <a:avLst/>
          </a:prstGeom>
        </p:spPr>
        <p:txBody>
          <a:bodyPr>
            <a:normAutofit/>
          </a:bodyPr>
          <a:lstStyle>
            <a:lvl1pPr algn="l">
              <a:defRPr sz="1800" b="0" i="0">
                <a:solidFill>
                  <a:schemeClr val="tx1"/>
                </a:solidFill>
                <a:latin typeface="Gotham Bold"/>
                <a:cs typeface="Gotham Bold"/>
              </a:defRPr>
            </a:lvl1pPr>
          </a:lstStyle>
          <a:p>
            <a:endParaRPr lang="fr-FR" dirty="0"/>
          </a:p>
        </p:txBody>
      </p:sp>
      <p:sp>
        <p:nvSpPr>
          <p:cNvPr id="25" name="Espace réservé du texte 24"/>
          <p:cNvSpPr>
            <a:spLocks noGrp="1"/>
          </p:cNvSpPr>
          <p:nvPr>
            <p:ph type="body" sz="quarter" idx="10"/>
          </p:nvPr>
        </p:nvSpPr>
        <p:spPr>
          <a:xfrm>
            <a:off x="4495086" y="2221261"/>
            <a:ext cx="4386262" cy="3904621"/>
          </a:xfrm>
          <a:prstGeom prst="rect">
            <a:avLst/>
          </a:prstGeom>
        </p:spPr>
        <p:txBody>
          <a:bodyPr vert="horz"/>
          <a:lstStyle>
            <a:lvl1pPr marL="0" indent="0">
              <a:buNone/>
              <a:defRPr sz="1600">
                <a:latin typeface="Gotham Book"/>
                <a:cs typeface="Gotham Book"/>
              </a:defRPr>
            </a:lvl1pPr>
          </a:lstStyle>
          <a:p>
            <a:pPr lvl="0"/>
            <a:r>
              <a:rPr lang="fr-FR" dirty="0"/>
              <a:t>Cliquez pour modifier les styles du texte du masque</a:t>
            </a:r>
          </a:p>
        </p:txBody>
      </p:sp>
      <p:sp>
        <p:nvSpPr>
          <p:cNvPr id="28" name="Espace réservé du numéro de diapositive 6"/>
          <p:cNvSpPr>
            <a:spLocks noGrp="1"/>
          </p:cNvSpPr>
          <p:nvPr>
            <p:ph type="sldNum" sz="quarter" idx="4"/>
          </p:nvPr>
        </p:nvSpPr>
        <p:spPr>
          <a:xfrm>
            <a:off x="6687669" y="6386232"/>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16434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Deux contenus">
    <p:spTree>
      <p:nvGrpSpPr>
        <p:cNvPr id="1" name=""/>
        <p:cNvGrpSpPr/>
        <p:nvPr/>
      </p:nvGrpSpPr>
      <p:grpSpPr>
        <a:xfrm>
          <a:off x="0" y="0"/>
          <a:ext cx="0" cy="0"/>
          <a:chOff x="0" y="0"/>
          <a:chExt cx="0" cy="0"/>
        </a:xfrm>
      </p:grpSpPr>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6" name="Image 5" descr="Éléments PPT2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4"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335392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Deux contenus">
    <p:spTree>
      <p:nvGrpSpPr>
        <p:cNvPr id="1" name=""/>
        <p:cNvGrpSpPr/>
        <p:nvPr/>
      </p:nvGrpSpPr>
      <p:grpSpPr>
        <a:xfrm>
          <a:off x="0" y="0"/>
          <a:ext cx="0" cy="0"/>
          <a:chOff x="0" y="0"/>
          <a:chExt cx="0" cy="0"/>
        </a:xfrm>
      </p:grpSpPr>
      <p:grpSp>
        <p:nvGrpSpPr>
          <p:cNvPr id="6" name="Grouper 5"/>
          <p:cNvGrpSpPr/>
          <p:nvPr userDrawn="1"/>
        </p:nvGrpSpPr>
        <p:grpSpPr>
          <a:xfrm>
            <a:off x="-1" y="-1"/>
            <a:ext cx="2468407" cy="6858001"/>
            <a:chOff x="-1" y="-1"/>
            <a:chExt cx="2468407" cy="6858001"/>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8" name="Image 7" descr="Éléments PPT2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9"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0"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90569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2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180622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4" name="Image 3" descr="Éléments PPT2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Image 1"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94" y="3810568"/>
            <a:ext cx="976318" cy="1045313"/>
          </a:xfrm>
          <a:prstGeom prst="rect">
            <a:avLst/>
          </a:prstGeom>
        </p:spPr>
      </p:pic>
      <p:sp>
        <p:nvSpPr>
          <p:cNvPr id="6" name="Espace réservé du texte 4"/>
          <p:cNvSpPr>
            <a:spLocks noGrp="1"/>
          </p:cNvSpPr>
          <p:nvPr>
            <p:ph type="body" sz="quarter" idx="13" hasCustomPrompt="1"/>
          </p:nvPr>
        </p:nvSpPr>
        <p:spPr>
          <a:xfrm>
            <a:off x="925994" y="5972377"/>
            <a:ext cx="7665182" cy="332799"/>
          </a:xfrm>
          <a:prstGeom prst="rect">
            <a:avLst/>
          </a:prstGeom>
        </p:spPr>
        <p:txBody>
          <a:bodyPr vert="horz"/>
          <a:lstStyle>
            <a:lvl1pPr marL="0" indent="0">
              <a:buNone/>
              <a:defRPr sz="1200">
                <a:latin typeface="Gotham Bold"/>
                <a:cs typeface="Gotham Bold"/>
              </a:defRPr>
            </a:lvl1pPr>
            <a:lvl2pPr marL="457200" indent="0">
              <a:buFont typeface="Arial"/>
              <a:buNone/>
              <a:defRPr sz="1800">
                <a:latin typeface="Gotham Book"/>
                <a:cs typeface="Gotham Book"/>
              </a:defRPr>
            </a:lvl2pPr>
          </a:lstStyle>
          <a:p>
            <a:pPr lvl="0"/>
            <a:r>
              <a:rPr lang="fr-FR" dirty="0"/>
              <a:t>Contact : </a:t>
            </a:r>
          </a:p>
        </p:txBody>
      </p:sp>
    </p:spTree>
    <p:extLst>
      <p:ext uri="{BB962C8B-B14F-4D97-AF65-F5344CB8AC3E}">
        <p14:creationId xmlns:p14="http://schemas.microsoft.com/office/powerpoint/2010/main" val="635198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grpSp>
        <p:nvGrpSpPr>
          <p:cNvPr id="7" name="Grouper 6"/>
          <p:cNvGrpSpPr/>
          <p:nvPr userDrawn="1"/>
        </p:nvGrpSpPr>
        <p:grpSpPr>
          <a:xfrm>
            <a:off x="0" y="0"/>
            <a:ext cx="9144000" cy="6858000"/>
            <a:chOff x="0" y="0"/>
            <a:chExt cx="9144000" cy="6858000"/>
          </a:xfrm>
        </p:grpSpPr>
        <p:grpSp>
          <p:nvGrpSpPr>
            <p:cNvPr id="6" name="Grouper 5"/>
            <p:cNvGrpSpPr/>
            <p:nvPr userDrawn="1"/>
          </p:nvGrpSpPr>
          <p:grpSpPr>
            <a:xfrm>
              <a:off x="0" y="0"/>
              <a:ext cx="9144000" cy="6858000"/>
              <a:chOff x="0" y="0"/>
              <a:chExt cx="9144000" cy="6858000"/>
            </a:xfrm>
          </p:grpSpPr>
          <p:pic>
            <p:nvPicPr>
              <p:cNvPr id="2" name="Image 1" descr="Éléments PPT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ZoneTexte 3"/>
              <p:cNvSpPr txBox="1"/>
              <p:nvPr userDrawn="1"/>
            </p:nvSpPr>
            <p:spPr>
              <a:xfrm>
                <a:off x="6409404" y="3066801"/>
                <a:ext cx="2390948" cy="646331"/>
              </a:xfrm>
              <a:prstGeom prst="rect">
                <a:avLst/>
              </a:prstGeom>
              <a:noFill/>
            </p:spPr>
            <p:txBody>
              <a:bodyPr wrap="square" rtlCol="0">
                <a:spAutoFit/>
              </a:bodyPr>
              <a:lstStyle/>
              <a:p>
                <a:r>
                  <a:rPr lang="fr-FR" sz="1200" dirty="0">
                    <a:latin typeface="Gotham Bold"/>
                    <a:cs typeface="Gotham Bold"/>
                  </a:rPr>
                  <a:t>Fonds</a:t>
                </a:r>
                <a:r>
                  <a:rPr lang="fr-FR" sz="1200" baseline="0" dirty="0">
                    <a:latin typeface="Gotham Bold"/>
                    <a:cs typeface="Gotham Bold"/>
                  </a:rPr>
                  <a:t> pour l’insertion </a:t>
                </a:r>
              </a:p>
              <a:p>
                <a:r>
                  <a:rPr lang="fr-FR" sz="1200" baseline="0" dirty="0">
                    <a:latin typeface="Gotham Bold"/>
                    <a:cs typeface="Gotham Bold"/>
                  </a:rPr>
                  <a:t>des personnes handicapées dans la fonction publique</a:t>
                </a:r>
                <a:endParaRPr lang="fr-FR" sz="1200" dirty="0">
                  <a:latin typeface="Gotham Bold"/>
                  <a:cs typeface="Gotham Bold"/>
                </a:endParaRPr>
              </a:p>
            </p:txBody>
          </p:sp>
        </p:grpSp>
        <p:pic>
          <p:nvPicPr>
            <p:cNvPr id="5" name="Image 4"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13993" y="1673979"/>
              <a:ext cx="976318" cy="1045313"/>
            </a:xfrm>
            <a:prstGeom prst="rect">
              <a:avLst/>
            </a:prstGeom>
          </p:spPr>
        </p:pic>
      </p:grpSp>
      <p:sp>
        <p:nvSpPr>
          <p:cNvPr id="9" name="Titre 1"/>
          <p:cNvSpPr>
            <a:spLocks noGrp="1"/>
          </p:cNvSpPr>
          <p:nvPr>
            <p:ph type="ctrTitle" hasCustomPrompt="1"/>
          </p:nvPr>
        </p:nvSpPr>
        <p:spPr>
          <a:xfrm>
            <a:off x="783408" y="3627974"/>
            <a:ext cx="3489768" cy="1616288"/>
          </a:xfrm>
          <a:prstGeom prst="rect">
            <a:avLst/>
          </a:prstGeom>
        </p:spPr>
        <p:txBody>
          <a:bodyPr anchor="b">
            <a:normAutofit/>
          </a:bodyPr>
          <a:lstStyle>
            <a:lvl1pPr algn="l">
              <a:defRPr sz="2400" b="0" i="0">
                <a:solidFill>
                  <a:schemeClr val="bg1"/>
                </a:solidFill>
                <a:latin typeface="Lubalin Graph"/>
                <a:cs typeface="Lubalin Graph"/>
              </a:defRPr>
            </a:lvl1pPr>
          </a:lstStyle>
          <a:p>
            <a:r>
              <a:rPr lang="fr-FR" dirty="0"/>
              <a:t>Titre</a:t>
            </a:r>
          </a:p>
        </p:txBody>
      </p:sp>
    </p:spTree>
    <p:extLst>
      <p:ext uri="{BB962C8B-B14F-4D97-AF65-F5344CB8AC3E}">
        <p14:creationId xmlns:p14="http://schemas.microsoft.com/office/powerpoint/2010/main" val="3447822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5" name="Image 4" descr="Éléments PPT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re 1"/>
          <p:cNvSpPr>
            <a:spLocks noGrp="1"/>
          </p:cNvSpPr>
          <p:nvPr>
            <p:ph type="ctrTitle"/>
          </p:nvPr>
        </p:nvSpPr>
        <p:spPr>
          <a:xfrm>
            <a:off x="4494549" y="1574270"/>
            <a:ext cx="4386240" cy="526992"/>
          </a:xfrm>
          <a:prstGeom prst="rect">
            <a:avLst/>
          </a:prstGeom>
        </p:spPr>
        <p:txBody>
          <a:bodyPr>
            <a:normAutofit/>
          </a:bodyPr>
          <a:lstStyle>
            <a:lvl1pPr algn="l">
              <a:defRPr sz="1800" b="0" i="0">
                <a:solidFill>
                  <a:schemeClr val="tx1"/>
                </a:solidFill>
                <a:latin typeface="Gotham Bold"/>
                <a:cs typeface="Gotham Bold"/>
              </a:defRPr>
            </a:lvl1pPr>
          </a:lstStyle>
          <a:p>
            <a:endParaRPr lang="fr-FR" dirty="0"/>
          </a:p>
        </p:txBody>
      </p:sp>
      <p:sp>
        <p:nvSpPr>
          <p:cNvPr id="25" name="Espace réservé du texte 24"/>
          <p:cNvSpPr>
            <a:spLocks noGrp="1"/>
          </p:cNvSpPr>
          <p:nvPr>
            <p:ph type="body" sz="quarter" idx="10"/>
          </p:nvPr>
        </p:nvSpPr>
        <p:spPr>
          <a:xfrm>
            <a:off x="4495086" y="2221261"/>
            <a:ext cx="4386262" cy="3904621"/>
          </a:xfrm>
          <a:prstGeom prst="rect">
            <a:avLst/>
          </a:prstGeom>
        </p:spPr>
        <p:txBody>
          <a:bodyPr vert="horz"/>
          <a:lstStyle>
            <a:lvl1pPr marL="0" indent="0">
              <a:buNone/>
              <a:defRPr sz="1600">
                <a:latin typeface="Gotham Book"/>
                <a:cs typeface="Gotham Book"/>
              </a:defRPr>
            </a:lvl1pPr>
          </a:lstStyle>
          <a:p>
            <a:pPr lvl="0"/>
            <a:r>
              <a:rPr lang="fr-FR" dirty="0"/>
              <a:t>Cliquez pour modifier les styles du texte du masque</a:t>
            </a:r>
          </a:p>
        </p:txBody>
      </p:sp>
      <p:sp>
        <p:nvSpPr>
          <p:cNvPr id="28" name="Espace réservé du numéro de diapositive 6"/>
          <p:cNvSpPr>
            <a:spLocks noGrp="1"/>
          </p:cNvSpPr>
          <p:nvPr>
            <p:ph type="sldNum" sz="quarter" idx="4"/>
          </p:nvPr>
        </p:nvSpPr>
        <p:spPr>
          <a:xfrm>
            <a:off x="6687669" y="6386232"/>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3598483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Éléments PPT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2234620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2" name="Image 1" descr="Éléments PPT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5"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4017234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Deux contenus">
    <p:spTree>
      <p:nvGrpSpPr>
        <p:cNvPr id="1" name=""/>
        <p:cNvGrpSpPr/>
        <p:nvPr/>
      </p:nvGrpSpPr>
      <p:grpSpPr>
        <a:xfrm>
          <a:off x="0" y="0"/>
          <a:ext cx="0" cy="0"/>
          <a:chOff x="0" y="0"/>
          <a:chExt cx="0" cy="0"/>
        </a:xfrm>
      </p:grpSpPr>
      <p:pic>
        <p:nvPicPr>
          <p:cNvPr id="6" name="Image 5" descr="Éléments PPT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riangle rectangle 1"/>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130310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3" name="Image 2" descr="Éléments PPT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8"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1"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113224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Éléments PPT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3607631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3" name="Image 2" descr="Éléments PPT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935504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14"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788185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2" name="Image 1" descr="Éléments PPT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767009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2" name="Image 1" descr="Éléments PPT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180752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3" name="Image 2" descr="Éléments PPT1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76671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1684115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Deux contenus">
    <p:spTree>
      <p:nvGrpSpPr>
        <p:cNvPr id="1" name=""/>
        <p:cNvGrpSpPr/>
        <p:nvPr/>
      </p:nvGrpSpPr>
      <p:grpSpPr>
        <a:xfrm>
          <a:off x="0" y="0"/>
          <a:ext cx="0" cy="0"/>
          <a:chOff x="0" y="0"/>
          <a:chExt cx="0" cy="0"/>
        </a:xfrm>
      </p:grpSpPr>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4" name="Image 3" descr="Éléments PPT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373673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sp>
        <p:nvSpPr>
          <p:cNvPr id="11"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591B47"/>
                </a:solidFill>
                <a:latin typeface="B Lubalin Graph Demi"/>
                <a:cs typeface="B Lubalin Graph Demi"/>
              </a:defRPr>
            </a:lvl1pPr>
          </a:lstStyle>
          <a:p>
            <a:r>
              <a:rPr lang="fr-FR" dirty="0"/>
              <a:t>Titre</a:t>
            </a:r>
          </a:p>
        </p:txBody>
      </p:sp>
      <p:sp>
        <p:nvSpPr>
          <p:cNvPr id="13"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399515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2" name="Image 1" descr="Éléments PPT1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3870612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8785577" y="6427811"/>
            <a:ext cx="393700" cy="292100"/>
          </a:xfrm>
          <a:prstGeom prst="rect">
            <a:avLst/>
          </a:prstGeom>
        </p:spPr>
      </p:pic>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6.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32513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2" name="Image 1" descr="Éléments PPT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5"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1323712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Deux contenus">
    <p:spTree>
      <p:nvGrpSpPr>
        <p:cNvPr id="1" name=""/>
        <p:cNvGrpSpPr/>
        <p:nvPr/>
      </p:nvGrpSpPr>
      <p:grpSpPr>
        <a:xfrm>
          <a:off x="0" y="0"/>
          <a:ext cx="0" cy="0"/>
          <a:chOff x="0" y="0"/>
          <a:chExt cx="0" cy="0"/>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3367515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1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009288"/>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531582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Deux contenus">
    <p:spTree>
      <p:nvGrpSpPr>
        <p:cNvPr id="1" name=""/>
        <p:cNvGrpSpPr/>
        <p:nvPr/>
      </p:nvGrpSpPr>
      <p:grpSpPr>
        <a:xfrm>
          <a:off x="0" y="0"/>
          <a:ext cx="0" cy="0"/>
          <a:chOff x="0" y="0"/>
          <a:chExt cx="0" cy="0"/>
        </a:xfrm>
      </p:grpSpPr>
      <p:pic>
        <p:nvPicPr>
          <p:cNvPr id="3" name="Image 2" descr="Éléments PPT1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p:cNvSpPr>
            <a:spLocks noGrp="1"/>
          </p:cNvSpPr>
          <p:nvPr userDrawn="1">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pic>
        <p:nvPicPr>
          <p:cNvPr id="12" name="Image 11"/>
          <p:cNvPicPr>
            <a:picLocks noChangeAspect="1"/>
          </p:cNvPicPr>
          <p:nvPr userDrawn="1"/>
        </p:nvPicPr>
        <p:blipFill>
          <a:blip r:embed="rId3"/>
          <a:stretch>
            <a:fillRect/>
          </a:stretch>
        </p:blipFill>
        <p:spPr>
          <a:xfrm>
            <a:off x="3695700" y="3403600"/>
            <a:ext cx="1739900" cy="38100"/>
          </a:xfrm>
          <a:prstGeom prst="rect">
            <a:avLst/>
          </a:prstGeom>
        </p:spPr>
      </p:pic>
      <p:pic>
        <p:nvPicPr>
          <p:cNvPr id="13" name="Image 12"/>
          <p:cNvPicPr>
            <a:picLocks noChangeAspect="1"/>
          </p:cNvPicPr>
          <p:nvPr userDrawn="1"/>
        </p:nvPicPr>
        <p:blipFill>
          <a:blip r:embed="rId4"/>
          <a:stretch>
            <a:fillRect/>
          </a:stretch>
        </p:blipFill>
        <p:spPr>
          <a:xfrm>
            <a:off x="2366682" y="4494306"/>
            <a:ext cx="1739900" cy="38100"/>
          </a:xfrm>
          <a:prstGeom prst="rect">
            <a:avLst/>
          </a:prstGeom>
        </p:spPr>
      </p:pic>
      <p:sp>
        <p:nvSpPr>
          <p:cNvPr id="16" name="Titre 1"/>
          <p:cNvSpPr txBox="1">
            <a:spLocks/>
          </p:cNvSpPr>
          <p:nvPr userDrawn="1"/>
        </p:nvSpPr>
        <p:spPr>
          <a:xfrm>
            <a:off x="159533" y="1270001"/>
            <a:ext cx="1289762" cy="1329766"/>
          </a:xfrm>
          <a:prstGeom prst="rect">
            <a:avLst/>
          </a:prstGeom>
        </p:spPr>
        <p:txBody>
          <a:bodyPr anchor="b">
            <a:noAutofit/>
          </a:bodyPr>
          <a:lstStyle>
            <a:lvl1pPr algn="l" defTabSz="457200" rtl="0" eaLnBrk="1" latinLnBrk="0" hangingPunct="1">
              <a:spcBef>
                <a:spcPct val="0"/>
              </a:spcBef>
              <a:buNone/>
              <a:defRPr sz="2800" b="0" i="0" kern="1200">
                <a:solidFill>
                  <a:schemeClr val="bg1"/>
                </a:solidFill>
                <a:latin typeface="Lubalin Graph"/>
                <a:ea typeface="+mj-ea"/>
                <a:cs typeface="Lubalin Graph"/>
              </a:defRPr>
            </a:lvl1pPr>
          </a:lstStyle>
          <a:p>
            <a:endParaRPr lang="fr-FR" sz="3600" dirty="0"/>
          </a:p>
        </p:txBody>
      </p:sp>
    </p:spTree>
    <p:extLst>
      <p:ext uri="{BB962C8B-B14F-4D97-AF65-F5344CB8AC3E}">
        <p14:creationId xmlns:p14="http://schemas.microsoft.com/office/powerpoint/2010/main" val="2428078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Deux contenus">
    <p:spTree>
      <p:nvGrpSpPr>
        <p:cNvPr id="1" name=""/>
        <p:cNvGrpSpPr/>
        <p:nvPr/>
      </p:nvGrpSpPr>
      <p:grpSpPr>
        <a:xfrm>
          <a:off x="0" y="0"/>
          <a:ext cx="0" cy="0"/>
          <a:chOff x="0" y="0"/>
          <a:chExt cx="0" cy="0"/>
        </a:xfrm>
      </p:grpSpPr>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6" name="Image 5" descr="Éléments PPT2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4"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2300571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Deux contenus">
    <p:spTree>
      <p:nvGrpSpPr>
        <p:cNvPr id="1" name=""/>
        <p:cNvGrpSpPr/>
        <p:nvPr/>
      </p:nvGrpSpPr>
      <p:grpSpPr>
        <a:xfrm>
          <a:off x="0" y="0"/>
          <a:ext cx="0" cy="0"/>
          <a:chOff x="0" y="0"/>
          <a:chExt cx="0" cy="0"/>
        </a:xfrm>
      </p:grpSpPr>
      <p:grpSp>
        <p:nvGrpSpPr>
          <p:cNvPr id="6" name="Grouper 5"/>
          <p:cNvGrpSpPr/>
          <p:nvPr userDrawn="1"/>
        </p:nvGrpSpPr>
        <p:grpSpPr>
          <a:xfrm>
            <a:off x="-1" y="-1"/>
            <a:ext cx="2468407" cy="6858001"/>
            <a:chOff x="-1" y="-1"/>
            <a:chExt cx="2468407" cy="6858001"/>
          </a:xfrm>
        </p:grpSpPr>
        <p:sp>
          <p:nvSpPr>
            <p:cNvPr id="14" name="Triangle rectangle 13"/>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7"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8" name="Image 7" descr="Éléments PPT2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9"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0"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240371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Deux contenus">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2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2"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EB7706"/>
                </a:solidFill>
                <a:latin typeface="B Lubalin Graph Demi"/>
                <a:cs typeface="B Lubalin Graph Demi"/>
              </a:defRPr>
            </a:lvl1pPr>
          </a:lstStyle>
          <a:p>
            <a:r>
              <a:rPr lang="fr-FR" dirty="0"/>
              <a:t>Titre</a:t>
            </a:r>
          </a:p>
        </p:txBody>
      </p:sp>
      <p:sp>
        <p:nvSpPr>
          <p:cNvPr id="15"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67092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4" name="Image 3" descr="Éléments PPT2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Image 1" descr="Nouveau logo 2014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94" y="3810568"/>
            <a:ext cx="976318" cy="1045313"/>
          </a:xfrm>
          <a:prstGeom prst="rect">
            <a:avLst/>
          </a:prstGeom>
        </p:spPr>
      </p:pic>
      <p:sp>
        <p:nvSpPr>
          <p:cNvPr id="6" name="Espace réservé du texte 4"/>
          <p:cNvSpPr>
            <a:spLocks noGrp="1"/>
          </p:cNvSpPr>
          <p:nvPr>
            <p:ph type="body" sz="quarter" idx="13" hasCustomPrompt="1"/>
          </p:nvPr>
        </p:nvSpPr>
        <p:spPr>
          <a:xfrm>
            <a:off x="925994" y="5972377"/>
            <a:ext cx="7665182" cy="332799"/>
          </a:xfrm>
          <a:prstGeom prst="rect">
            <a:avLst/>
          </a:prstGeom>
        </p:spPr>
        <p:txBody>
          <a:bodyPr vert="horz"/>
          <a:lstStyle>
            <a:lvl1pPr marL="0" indent="0">
              <a:buNone/>
              <a:defRPr sz="1200">
                <a:latin typeface="Gotham Bold"/>
                <a:cs typeface="Gotham Bold"/>
              </a:defRPr>
            </a:lvl1pPr>
            <a:lvl2pPr marL="457200" indent="0">
              <a:buFont typeface="Arial"/>
              <a:buNone/>
              <a:defRPr sz="1800">
                <a:latin typeface="Gotham Book"/>
                <a:cs typeface="Gotham Book"/>
              </a:defRPr>
            </a:lvl2pPr>
          </a:lstStyle>
          <a:p>
            <a:pPr lvl="0"/>
            <a:r>
              <a:rPr lang="fr-FR" dirty="0"/>
              <a:t>Contact : </a:t>
            </a:r>
          </a:p>
        </p:txBody>
      </p:sp>
    </p:spTree>
    <p:extLst>
      <p:ext uri="{BB962C8B-B14F-4D97-AF65-F5344CB8AC3E}">
        <p14:creationId xmlns:p14="http://schemas.microsoft.com/office/powerpoint/2010/main" val="11413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Deux contenus">
    <p:spTree>
      <p:nvGrpSpPr>
        <p:cNvPr id="1" name=""/>
        <p:cNvGrpSpPr/>
        <p:nvPr/>
      </p:nvGrpSpPr>
      <p:grpSpPr>
        <a:xfrm>
          <a:off x="0" y="0"/>
          <a:ext cx="0" cy="0"/>
          <a:chOff x="0" y="0"/>
          <a:chExt cx="0" cy="0"/>
        </a:xfrm>
      </p:grpSpPr>
      <p:pic>
        <p:nvPicPr>
          <p:cNvPr id="6" name="Image 5" descr="Éléments PPT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riangle rectangle 1"/>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0"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52106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3" name="Image 2" descr="Éléments PPT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8" name="Espace réservé du texte 4"/>
          <p:cNvSpPr>
            <a:spLocks noGrp="1"/>
          </p:cNvSpPr>
          <p:nvPr>
            <p:ph type="body" sz="quarter" idx="14"/>
          </p:nvPr>
        </p:nvSpPr>
        <p:spPr>
          <a:xfrm>
            <a:off x="508833" y="4398858"/>
            <a:ext cx="1941520" cy="2324129"/>
          </a:xfrm>
          <a:prstGeom prst="rect">
            <a:avLst/>
          </a:prstGeom>
        </p:spPr>
        <p:txBody>
          <a:bodyPr vert="horz"/>
          <a:lstStyle>
            <a:lvl1pPr marL="0" indent="0">
              <a:buNone/>
              <a:defRPr sz="1600">
                <a:solidFill>
                  <a:schemeClr val="bg1"/>
                </a:solidFill>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
        <p:nvSpPr>
          <p:cNvPr id="11" name="Titre 1"/>
          <p:cNvSpPr>
            <a:spLocks noGrp="1"/>
          </p:cNvSpPr>
          <p:nvPr>
            <p:ph type="ctrTitle" hasCustomPrompt="1"/>
          </p:nvPr>
        </p:nvSpPr>
        <p:spPr>
          <a:xfrm>
            <a:off x="3720356" y="755687"/>
            <a:ext cx="4885762"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3720356" y="1654377"/>
            <a:ext cx="4885762" cy="4605976"/>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61145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3" name="Image 2" descr="Éléments PPT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2368230" y="972565"/>
            <a:ext cx="3947051" cy="2856725"/>
          </a:xfrm>
          <a:prstGeom prst="rect">
            <a:avLst/>
          </a:prstGeom>
        </p:spPr>
        <p:txBody>
          <a:bodyPr anchor="b">
            <a:normAutofit/>
          </a:bodyPr>
          <a:lstStyle>
            <a:lvl1pPr algn="l">
              <a:defRPr sz="2800" b="0" i="0">
                <a:solidFill>
                  <a:schemeClr val="bg1"/>
                </a:solidFill>
                <a:latin typeface="Lubalin Graph"/>
                <a:cs typeface="Lubalin Graph"/>
              </a:defRPr>
            </a:lvl1pPr>
          </a:lstStyle>
          <a:p>
            <a:r>
              <a:rPr lang="fr-FR" dirty="0"/>
              <a:t>Cliquez et modifiez le titre</a:t>
            </a:r>
          </a:p>
        </p:txBody>
      </p:sp>
    </p:spTree>
    <p:extLst>
      <p:ext uri="{BB962C8B-B14F-4D97-AF65-F5344CB8AC3E}">
        <p14:creationId xmlns:p14="http://schemas.microsoft.com/office/powerpoint/2010/main" val="409568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14"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pic>
        <p:nvPicPr>
          <p:cNvPr id="2" name="Image 1" descr="Éléments PPT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12" name="Espace réservé du texte 4"/>
          <p:cNvSpPr>
            <a:spLocks noGrp="1"/>
          </p:cNvSpPr>
          <p:nvPr>
            <p:ph type="body" sz="quarter" idx="13"/>
          </p:nvPr>
        </p:nvSpPr>
        <p:spPr>
          <a:xfrm>
            <a:off x="4049058" y="1210329"/>
            <a:ext cx="4616824"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Tree>
    <p:extLst>
      <p:ext uri="{BB962C8B-B14F-4D97-AF65-F5344CB8AC3E}">
        <p14:creationId xmlns:p14="http://schemas.microsoft.com/office/powerpoint/2010/main" val="307037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2" name="Image 1" descr="Éléments PPT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riangle rectangle 10"/>
          <p:cNvSpPr/>
          <p:nvPr userDrawn="1"/>
        </p:nvSpPr>
        <p:spPr>
          <a:xfrm>
            <a:off x="-1" y="-1"/>
            <a:ext cx="2468407" cy="280894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0" y="2808942"/>
            <a:ext cx="2393017" cy="4049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numéro de diapositive 6"/>
          <p:cNvSpPr>
            <a:spLocks noGrp="1"/>
          </p:cNvSpPr>
          <p:nvPr>
            <p:ph type="sldNum" sz="quarter" idx="4"/>
          </p:nvPr>
        </p:nvSpPr>
        <p:spPr>
          <a:xfrm>
            <a:off x="6687669" y="6401173"/>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
        <p:nvSpPr>
          <p:cNvPr id="12" name="Titre 1"/>
          <p:cNvSpPr>
            <a:spLocks noGrp="1"/>
          </p:cNvSpPr>
          <p:nvPr>
            <p:ph type="ctrTitle" hasCustomPrompt="1"/>
          </p:nvPr>
        </p:nvSpPr>
        <p:spPr>
          <a:xfrm>
            <a:off x="4049058" y="311639"/>
            <a:ext cx="4616824" cy="499683"/>
          </a:xfrm>
          <a:prstGeom prst="rect">
            <a:avLst/>
          </a:prstGeom>
        </p:spPr>
        <p:txBody>
          <a:bodyPr>
            <a:normAutofit/>
          </a:bodyPr>
          <a:lstStyle>
            <a:lvl1pPr algn="l">
              <a:defRPr sz="2800" b="0" i="0">
                <a:solidFill>
                  <a:srgbClr val="DE371C"/>
                </a:solidFill>
                <a:latin typeface="B Lubalin Graph Demi"/>
                <a:cs typeface="B Lubalin Graph Demi"/>
              </a:defRPr>
            </a:lvl1pPr>
          </a:lstStyle>
          <a:p>
            <a:r>
              <a:rPr lang="fr-FR" dirty="0"/>
              <a:t>Titre</a:t>
            </a:r>
          </a:p>
        </p:txBody>
      </p:sp>
      <p:sp>
        <p:nvSpPr>
          <p:cNvPr id="8" name="Espace réservé du texte 4"/>
          <p:cNvSpPr>
            <a:spLocks noGrp="1"/>
          </p:cNvSpPr>
          <p:nvPr>
            <p:ph type="body" sz="quarter" idx="13"/>
          </p:nvPr>
        </p:nvSpPr>
        <p:spPr>
          <a:xfrm>
            <a:off x="3316941" y="1210329"/>
            <a:ext cx="534894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9" name="Espace réservé du texte 4"/>
          <p:cNvSpPr>
            <a:spLocks noGrp="1"/>
          </p:cNvSpPr>
          <p:nvPr>
            <p:ph type="body" sz="quarter" idx="14"/>
          </p:nvPr>
        </p:nvSpPr>
        <p:spPr>
          <a:xfrm>
            <a:off x="224118" y="2375646"/>
            <a:ext cx="2168899" cy="3660683"/>
          </a:xfrm>
          <a:prstGeom prst="rect">
            <a:avLst/>
          </a:prstGeom>
        </p:spPr>
        <p:txBody>
          <a:bodyPr vert="horz"/>
          <a:lstStyle>
            <a:lvl1pPr marL="0" indent="0">
              <a:buNone/>
              <a:defRPr sz="1600">
                <a:latin typeface="Gotham Book"/>
                <a:cs typeface="Gotham Book"/>
              </a:defRPr>
            </a:lvl1pPr>
            <a:lvl2pPr marL="457200" indent="0">
              <a:buFont typeface="Arial"/>
              <a:buNone/>
              <a:defRPr sz="1800">
                <a:latin typeface="Gotham Book"/>
                <a:cs typeface="Gotham Book"/>
              </a:defRPr>
            </a:lvl2pPr>
          </a:lstStyle>
          <a:p>
            <a:pPr lvl="0"/>
            <a:r>
              <a:rPr lang="fr-FR" dirty="0"/>
              <a:t>Cliquez pour modifier les styles du texte du masque</a:t>
            </a:r>
          </a:p>
        </p:txBody>
      </p:sp>
    </p:spTree>
    <p:extLst>
      <p:ext uri="{BB962C8B-B14F-4D97-AF65-F5344CB8AC3E}">
        <p14:creationId xmlns:p14="http://schemas.microsoft.com/office/powerpoint/2010/main" val="25127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3"/>
          <p:cNvSpPr txBox="1">
            <a:spLocks/>
          </p:cNvSpPr>
          <p:nvPr userDrawn="1"/>
        </p:nvSpPr>
        <p:spPr>
          <a:xfrm>
            <a:off x="5858435" y="6356350"/>
            <a:ext cx="2895600"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7" name="Espace réservé du numéro de diapositive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358056121"/>
      </p:ext>
    </p:extLst>
  </p:cSld>
  <p:clrMap bg1="lt1" tx1="dk1" bg2="lt2" tx2="dk2" accent1="accent1" accent2="accent2" accent3="accent3" accent4="accent4" accent5="accent5" accent6="accent6" hlink="hlink" folHlink="folHlink"/>
  <p:sldLayoutIdLst>
    <p:sldLayoutId id="2147483694" r:id="rId1"/>
    <p:sldLayoutId id="2147483684" r:id="rId2"/>
    <p:sldLayoutId id="2147483649" r:id="rId3"/>
    <p:sldLayoutId id="2147483660" r:id="rId4"/>
    <p:sldLayoutId id="2147483687" r:id="rId5"/>
    <p:sldLayoutId id="2147483679" r:id="rId6"/>
    <p:sldLayoutId id="2147483650" r:id="rId7"/>
    <p:sldLayoutId id="2147483676" r:id="rId8"/>
    <p:sldLayoutId id="2147483685" r:id="rId9"/>
    <p:sldLayoutId id="2147483681" r:id="rId10"/>
    <p:sldLayoutId id="2147483651" r:id="rId11"/>
    <p:sldLayoutId id="2147483677" r:id="rId12"/>
    <p:sldLayoutId id="2147483690" r:id="rId13"/>
    <p:sldLayoutId id="2147483680" r:id="rId14"/>
    <p:sldLayoutId id="2147483652" r:id="rId15"/>
    <p:sldLayoutId id="2147483678" r:id="rId16"/>
    <p:sldLayoutId id="2147483686" r:id="rId17"/>
    <p:sldLayoutId id="2147483682" r:id="rId18"/>
    <p:sldLayoutId id="2147483692" r:id="rId19"/>
    <p:sldLayoutId id="2147483688" r:id="rId20"/>
    <p:sldLayoutId id="2147483689" r:id="rId21"/>
    <p:sldLayoutId id="2147483691" r:id="rId22"/>
    <p:sldLayoutId id="2147483653" r:id="rId2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3"/>
          <p:cNvSpPr txBox="1">
            <a:spLocks/>
          </p:cNvSpPr>
          <p:nvPr userDrawn="1"/>
        </p:nvSpPr>
        <p:spPr>
          <a:xfrm>
            <a:off x="5858435" y="6356350"/>
            <a:ext cx="2895600"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7" name="Espace réservé du numéro de diapositive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37866952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media3.m4a"/><Relationship Id="rId7" Type="http://schemas.openxmlformats.org/officeDocument/2006/relationships/diagramLayout" Target="../diagrams/layout1.xml"/><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diagramData" Target="../diagrams/data1.xml"/><Relationship Id="rId11" Type="http://schemas.openxmlformats.org/officeDocument/2006/relationships/image" Target="../media/image28.png"/><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27.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audio" Target="../media/media4.m4a"/><Relationship Id="rId7" Type="http://schemas.openxmlformats.org/officeDocument/2006/relationships/diagramLayout" Target="../diagrams/layout2.xml"/><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diagramData" Target="../diagrams/data2.xml"/><Relationship Id="rId11" Type="http://schemas.openxmlformats.org/officeDocument/2006/relationships/image" Target="../media/image28.png"/><Relationship Id="rId5" Type="http://schemas.openxmlformats.org/officeDocument/2006/relationships/notesSlide" Target="../notesSlides/notesSlide4.xml"/><Relationship Id="rId10" Type="http://schemas.microsoft.com/office/2007/relationships/diagramDrawing" Target="../diagrams/drawing2.xml"/><Relationship Id="rId4" Type="http://schemas.openxmlformats.org/officeDocument/2006/relationships/slideLayout" Target="../slideLayouts/slideLayout27.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7.xml"/><Relationship Id="rId7" Type="http://schemas.openxmlformats.org/officeDocument/2006/relationships/diagramQuickStyle" Target="../diagrams/quickStyle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8.png"/><Relationship Id="rId4" Type="http://schemas.openxmlformats.org/officeDocument/2006/relationships/notesSlide" Target="../notesSlides/notesSlide5.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9.xml"/><Relationship Id="rId7" Type="http://schemas.openxmlformats.org/officeDocument/2006/relationships/diagramQuickStyle" Target="../diagrams/quickStyle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28.png"/><Relationship Id="rId4" Type="http://schemas.openxmlformats.org/officeDocument/2006/relationships/notesSlide" Target="../notesSlides/notesSlide6.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3408" y="3627974"/>
            <a:ext cx="4398192" cy="1616288"/>
          </a:xfrm>
        </p:spPr>
        <p:txBody>
          <a:bodyPr>
            <a:normAutofit fontScale="90000"/>
          </a:bodyPr>
          <a:lstStyle/>
          <a:p>
            <a:pPr algn="ctr"/>
            <a:r>
              <a:rPr lang="fr-FR" sz="3600" dirty="0"/>
              <a:t>Les Employeurs assujettis à l’obligation de déclaration</a:t>
            </a:r>
            <a:endParaRPr lang="fr-FR" dirty="0"/>
          </a:p>
        </p:txBody>
      </p:sp>
      <p:pic>
        <p:nvPicPr>
          <p:cNvPr id="8" name="Audio 7">
            <a:hlinkClick r:id="" action="ppaction://media"/>
            <a:extLst>
              <a:ext uri="{FF2B5EF4-FFF2-40B4-BE49-F238E27FC236}">
                <a16:creationId xmlns:a16="http://schemas.microsoft.com/office/drawing/2014/main" id="{5605A3E8-66B7-41F3-8CD0-7FAD253B188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048321729"/>
      </p:ext>
    </p:extLst>
  </p:cSld>
  <p:clrMapOvr>
    <a:masterClrMapping/>
  </p:clrMapOvr>
  <mc:AlternateContent xmlns:mc="http://schemas.openxmlformats.org/markup-compatibility/2006" xmlns:p14="http://schemas.microsoft.com/office/powerpoint/2010/main">
    <mc:Choice Requires="p14">
      <p:transition spd="slow" p14:dur="2000" advTm="8447"/>
    </mc:Choice>
    <mc:Fallback xmlns="">
      <p:transition spd="slow" advTm="8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353113" y="2053652"/>
            <a:ext cx="4669112" cy="4512039"/>
          </a:xfrm>
        </p:spPr>
        <p:txBody>
          <a:bodyPr/>
          <a:lstStyle/>
          <a:p>
            <a:pPr marL="342900" indent="-342900">
              <a:buFont typeface="+mj-lt"/>
              <a:buAutoNum type="arabicPeriod"/>
            </a:pPr>
            <a:r>
              <a:rPr lang="fr-FR" sz="1800" dirty="0"/>
              <a:t>Le principe d’assujettissement</a:t>
            </a:r>
          </a:p>
          <a:p>
            <a:pPr marL="342900" indent="-342900">
              <a:buFont typeface="+mj-lt"/>
              <a:buAutoNum type="arabicPeriod"/>
            </a:pPr>
            <a:r>
              <a:rPr lang="fr-FR" sz="1800" dirty="0"/>
              <a:t>Les catégories d’employeurs assujettis</a:t>
            </a:r>
          </a:p>
          <a:p>
            <a:pPr marL="342900" indent="-342900">
              <a:buFont typeface="+mj-lt"/>
              <a:buAutoNum type="arabicPeriod"/>
            </a:pPr>
            <a:r>
              <a:rPr lang="fr-FR" sz="1800" dirty="0"/>
              <a:t>Les transformations de structure</a:t>
            </a:r>
          </a:p>
        </p:txBody>
      </p:sp>
      <p:sp>
        <p:nvSpPr>
          <p:cNvPr id="4" name="Espace réservé du numéro de diapositive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pic>
        <p:nvPicPr>
          <p:cNvPr id="7" name="Audio 6">
            <a:hlinkClick r:id="" action="ppaction://media"/>
            <a:extLst>
              <a:ext uri="{FF2B5EF4-FFF2-40B4-BE49-F238E27FC236}">
                <a16:creationId xmlns:a16="http://schemas.microsoft.com/office/drawing/2014/main" id="{F43AE702-9977-421C-A621-3945BB2D2E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857103924"/>
      </p:ext>
    </p:extLst>
  </p:cSld>
  <p:clrMapOvr>
    <a:masterClrMapping/>
  </p:clrMapOvr>
  <mc:AlternateContent xmlns:mc="http://schemas.openxmlformats.org/markup-compatibility/2006" xmlns:p14="http://schemas.microsoft.com/office/powerpoint/2010/main">
    <mc:Choice Requires="p14">
      <p:transition spd="slow" p14:dur="2000" advTm="21073"/>
    </mc:Choice>
    <mc:Fallback xmlns="">
      <p:transition spd="slow" advTm="21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Principe d’assujettissement</a:t>
            </a:r>
          </a:p>
        </p:txBody>
      </p:sp>
      <p:sp>
        <p:nvSpPr>
          <p:cNvPr id="3" name="Espace réservé du texte 2"/>
          <p:cNvSpPr>
            <a:spLocks noGrp="1"/>
          </p:cNvSpPr>
          <p:nvPr>
            <p:ph type="body" sz="quarter" idx="13"/>
          </p:nvPr>
        </p:nvSpPr>
        <p:spPr/>
        <p:txBody>
          <a:bodyPr/>
          <a:lstStyle/>
          <a:p>
            <a:pPr marL="0" lvl="1" indent="0" algn="just">
              <a:buClr>
                <a:srgbClr val="E8B88B"/>
              </a:buClr>
              <a:buNone/>
            </a:pPr>
            <a:endParaRPr lang="fr-FR" dirty="0">
              <a:solidFill>
                <a:prstClr val="black"/>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graphicFrame>
        <p:nvGraphicFramePr>
          <p:cNvPr id="5" name="Diagramme 4">
            <a:extLst>
              <a:ext uri="{FF2B5EF4-FFF2-40B4-BE49-F238E27FC236}">
                <a16:creationId xmlns:a16="http://schemas.microsoft.com/office/drawing/2014/main" id="{0C5D306C-3372-4417-B6A6-70A3F7EDDAB3}"/>
              </a:ext>
            </a:extLst>
          </p:cNvPr>
          <p:cNvGraphicFramePr/>
          <p:nvPr>
            <p:extLst>
              <p:ext uri="{D42A27DB-BD31-4B8C-83A1-F6EECF244321}">
                <p14:modId xmlns:p14="http://schemas.microsoft.com/office/powerpoint/2010/main" val="367957825"/>
              </p:ext>
            </p:extLst>
          </p:nvPr>
        </p:nvGraphicFramePr>
        <p:xfrm>
          <a:off x="2028500" y="1575173"/>
          <a:ext cx="6637381" cy="4826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Audio 8">
            <a:hlinkClick r:id="" action="ppaction://media"/>
            <a:extLst>
              <a:ext uri="{FF2B5EF4-FFF2-40B4-BE49-F238E27FC236}">
                <a16:creationId xmlns:a16="http://schemas.microsoft.com/office/drawing/2014/main" id="{DBDA9626-637E-4EE8-B5F3-7BCC135251F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639211388"/>
      </p:ext>
    </p:extLst>
  </p:cSld>
  <p:clrMapOvr>
    <a:masterClrMapping/>
  </p:clrMapOvr>
  <mc:AlternateContent xmlns:mc="http://schemas.openxmlformats.org/markup-compatibility/2006" xmlns:p14="http://schemas.microsoft.com/office/powerpoint/2010/main">
    <mc:Choice Requires="p14">
      <p:transition spd="slow" p14:dur="2000" advTm="60625"/>
    </mc:Choice>
    <mc:Fallback xmlns="">
      <p:transition spd="slow" advTm="606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2400" dirty="0"/>
              <a:t>Catégories d’employeurs assujettis</a:t>
            </a:r>
          </a:p>
        </p:txBody>
      </p:sp>
      <p:sp>
        <p:nvSpPr>
          <p:cNvPr id="3" name="Espace réservé du texte 2"/>
          <p:cNvSpPr>
            <a:spLocks noGrp="1"/>
          </p:cNvSpPr>
          <p:nvPr>
            <p:ph type="body" sz="quarter" idx="13"/>
          </p:nvPr>
        </p:nvSpPr>
        <p:spPr/>
        <p:txBody>
          <a:bodyPr/>
          <a:lstStyle/>
          <a:p>
            <a:pPr marL="0" lvl="1" indent="0" algn="just">
              <a:buClr>
                <a:srgbClr val="E8B88B"/>
              </a:buClr>
              <a:buNone/>
            </a:pPr>
            <a:endParaRPr lang="fr-FR" dirty="0">
              <a:solidFill>
                <a:prstClr val="black"/>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graphicFrame>
        <p:nvGraphicFramePr>
          <p:cNvPr id="6" name="Diagramme 5">
            <a:extLst>
              <a:ext uri="{FF2B5EF4-FFF2-40B4-BE49-F238E27FC236}">
                <a16:creationId xmlns:a16="http://schemas.microsoft.com/office/drawing/2014/main" id="{9DF0D2FB-91A7-4969-BC09-782C721C5116}"/>
              </a:ext>
            </a:extLst>
          </p:cNvPr>
          <p:cNvGraphicFramePr/>
          <p:nvPr>
            <p:extLst>
              <p:ext uri="{D42A27DB-BD31-4B8C-83A1-F6EECF244321}">
                <p14:modId xmlns:p14="http://schemas.microsoft.com/office/powerpoint/2010/main" val="958538655"/>
              </p:ext>
            </p:extLst>
          </p:nvPr>
        </p:nvGraphicFramePr>
        <p:xfrm>
          <a:off x="3002148" y="1176166"/>
          <a:ext cx="5819121" cy="52795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Audio 8">
            <a:hlinkClick r:id="" action="ppaction://media"/>
            <a:extLst>
              <a:ext uri="{FF2B5EF4-FFF2-40B4-BE49-F238E27FC236}">
                <a16:creationId xmlns:a16="http://schemas.microsoft.com/office/drawing/2014/main" id="{8E2FDC7A-A372-4E66-8552-01FB4464B950}"/>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260052476"/>
      </p:ext>
    </p:extLst>
  </p:cSld>
  <p:clrMapOvr>
    <a:masterClrMapping/>
  </p:clrMapOvr>
  <mc:AlternateContent xmlns:mc="http://schemas.openxmlformats.org/markup-compatibility/2006" xmlns:p14="http://schemas.microsoft.com/office/powerpoint/2010/main">
    <mc:Choice Requires="p14">
      <p:transition spd="slow" p14:dur="2000" advTm="58081"/>
    </mc:Choice>
    <mc:Fallback xmlns="">
      <p:transition spd="slow" advTm="580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49057" y="311639"/>
            <a:ext cx="4986086" cy="499683"/>
          </a:xfrm>
        </p:spPr>
        <p:txBody>
          <a:bodyPr>
            <a:noAutofit/>
          </a:bodyPr>
          <a:lstStyle/>
          <a:p>
            <a:r>
              <a:rPr lang="fr-FR" sz="1600" b="1" dirty="0"/>
              <a:t>Etablissements de la fonction publique hospitalière énumérés à l’article 2 de la loi n°86-33 du 9 janvier 1986</a:t>
            </a:r>
            <a:endParaRPr lang="fr-FR" sz="2400" dirty="0"/>
          </a:p>
        </p:txBody>
      </p:sp>
      <p:sp>
        <p:nvSpPr>
          <p:cNvPr id="3" name="Espace réservé du texte 2"/>
          <p:cNvSpPr>
            <a:spLocks noGrp="1"/>
          </p:cNvSpPr>
          <p:nvPr>
            <p:ph type="body" sz="quarter" idx="13"/>
          </p:nvPr>
        </p:nvSpPr>
        <p:spPr/>
        <p:txBody>
          <a:bodyPr/>
          <a:lstStyle/>
          <a:p>
            <a:pPr marL="0" lvl="1" indent="0" algn="just">
              <a:buClr>
                <a:srgbClr val="E8B88B"/>
              </a:buClr>
              <a:buNone/>
            </a:pPr>
            <a:endParaRPr lang="fr-FR" dirty="0">
              <a:solidFill>
                <a:prstClr val="black"/>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graphicFrame>
        <p:nvGraphicFramePr>
          <p:cNvPr id="6" name="Diagramme 5">
            <a:extLst>
              <a:ext uri="{FF2B5EF4-FFF2-40B4-BE49-F238E27FC236}">
                <a16:creationId xmlns:a16="http://schemas.microsoft.com/office/drawing/2014/main" id="{9DF0D2FB-91A7-4969-BC09-782C721C5116}"/>
              </a:ext>
            </a:extLst>
          </p:cNvPr>
          <p:cNvGraphicFramePr/>
          <p:nvPr>
            <p:extLst>
              <p:ext uri="{D42A27DB-BD31-4B8C-83A1-F6EECF244321}">
                <p14:modId xmlns:p14="http://schemas.microsoft.com/office/powerpoint/2010/main" val="1536913508"/>
              </p:ext>
            </p:extLst>
          </p:nvPr>
        </p:nvGraphicFramePr>
        <p:xfrm>
          <a:off x="3017137" y="1096361"/>
          <a:ext cx="5804132" cy="5409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udio 8">
            <a:hlinkClick r:id="" action="ppaction://media"/>
            <a:extLst>
              <a:ext uri="{FF2B5EF4-FFF2-40B4-BE49-F238E27FC236}">
                <a16:creationId xmlns:a16="http://schemas.microsoft.com/office/drawing/2014/main" id="{9A652C6B-3F1A-453D-860B-91B08694B7B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28932188"/>
      </p:ext>
    </p:extLst>
  </p:cSld>
  <p:clrMapOvr>
    <a:masterClrMapping/>
  </p:clrMapOvr>
  <mc:AlternateContent xmlns:mc="http://schemas.openxmlformats.org/markup-compatibility/2006" xmlns:p14="http://schemas.microsoft.com/office/powerpoint/2010/main">
    <mc:Choice Requires="p14">
      <p:transition spd="slow" p14:dur="2000" advTm="22793"/>
    </mc:Choice>
    <mc:Fallback xmlns="">
      <p:transition spd="slow" advTm="22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31815-FCF8-CF48-BD4B-7C0F13A35423}" type="slidenum">
              <a:rPr kumimoji="0" lang="fr-FR" sz="1000" b="0" i="0" u="none" strike="noStrike" kern="1200" cap="none" spc="0" normalizeH="0" baseline="0" noProof="0" smtClean="0">
                <a:ln>
                  <a:noFill/>
                </a:ln>
                <a:solidFill>
                  <a:prstClr val="black">
                    <a:tint val="75000"/>
                  </a:prstClr>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000" b="0" i="0" u="none" strike="noStrike" kern="1200" cap="none" spc="0" normalizeH="0" baseline="0" noProof="0" dirty="0">
              <a:ln>
                <a:noFill/>
              </a:ln>
              <a:solidFill>
                <a:prstClr val="black">
                  <a:tint val="75000"/>
                </a:prstClr>
              </a:solidFill>
              <a:effectLst/>
              <a:uLnTx/>
              <a:uFillTx/>
              <a:latin typeface="Gotham Book"/>
              <a:ea typeface="+mn-ea"/>
            </a:endParaRPr>
          </a:p>
        </p:txBody>
      </p:sp>
      <p:sp>
        <p:nvSpPr>
          <p:cNvPr id="4" name="Titre 3"/>
          <p:cNvSpPr>
            <a:spLocks noGrp="1"/>
          </p:cNvSpPr>
          <p:nvPr>
            <p:ph type="ctrTitle"/>
          </p:nvPr>
        </p:nvSpPr>
        <p:spPr>
          <a:xfrm>
            <a:off x="3720355" y="755687"/>
            <a:ext cx="5100913" cy="499683"/>
          </a:xfrm>
        </p:spPr>
        <p:txBody>
          <a:bodyPr>
            <a:noAutofit/>
          </a:bodyPr>
          <a:lstStyle/>
          <a:p>
            <a:r>
              <a:rPr lang="fr-FR" sz="2500" dirty="0"/>
              <a:t>Transformations de structure</a:t>
            </a:r>
          </a:p>
        </p:txBody>
      </p:sp>
      <p:graphicFrame>
        <p:nvGraphicFramePr>
          <p:cNvPr id="3" name="Diagramme 2">
            <a:extLst>
              <a:ext uri="{FF2B5EF4-FFF2-40B4-BE49-F238E27FC236}">
                <a16:creationId xmlns:a16="http://schemas.microsoft.com/office/drawing/2014/main" id="{B24739E6-DEA7-4F17-9C36-AAFC989988FC}"/>
              </a:ext>
            </a:extLst>
          </p:cNvPr>
          <p:cNvGraphicFramePr/>
          <p:nvPr>
            <p:extLst>
              <p:ext uri="{D42A27DB-BD31-4B8C-83A1-F6EECF244321}">
                <p14:modId xmlns:p14="http://schemas.microsoft.com/office/powerpoint/2010/main" val="3232780095"/>
              </p:ext>
            </p:extLst>
          </p:nvPr>
        </p:nvGraphicFramePr>
        <p:xfrm>
          <a:off x="2450353" y="1735612"/>
          <a:ext cx="6370916" cy="46059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Espace réservé du texte 6">
            <a:extLst>
              <a:ext uri="{FF2B5EF4-FFF2-40B4-BE49-F238E27FC236}">
                <a16:creationId xmlns:a16="http://schemas.microsoft.com/office/drawing/2014/main" id="{91E300CB-420B-4546-8843-6BDF9C9B019F}"/>
              </a:ext>
            </a:extLst>
          </p:cNvPr>
          <p:cNvSpPr>
            <a:spLocks noGrp="1"/>
          </p:cNvSpPr>
          <p:nvPr>
            <p:ph type="body" sz="quarter" idx="14"/>
          </p:nvPr>
        </p:nvSpPr>
        <p:spPr/>
        <p:txBody>
          <a:bodyPr/>
          <a:lstStyle/>
          <a:p>
            <a:endParaRPr lang="fr-FR"/>
          </a:p>
        </p:txBody>
      </p:sp>
      <p:pic>
        <p:nvPicPr>
          <p:cNvPr id="6" name="Audio 5">
            <a:hlinkClick r:id="" action="ppaction://media"/>
            <a:extLst>
              <a:ext uri="{FF2B5EF4-FFF2-40B4-BE49-F238E27FC236}">
                <a16:creationId xmlns:a16="http://schemas.microsoft.com/office/drawing/2014/main" id="{7EA9CFFF-53AF-4D14-AFBF-FE937879EB6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61020881"/>
      </p:ext>
    </p:extLst>
  </p:cSld>
  <p:clrMapOvr>
    <a:masterClrMapping/>
  </p:clrMapOvr>
  <mc:AlternateContent xmlns:mc="http://schemas.openxmlformats.org/markup-compatibility/2006" xmlns:p14="http://schemas.microsoft.com/office/powerpoint/2010/main">
    <mc:Choice Requires="p14">
      <p:transition spd="slow" p14:dur="2000" advTm="71192"/>
    </mc:Choice>
    <mc:Fallback xmlns="">
      <p:transition spd="slow" advTm="71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t>Formulaire de contact sur le site du FIPHFP</a:t>
            </a:r>
          </a:p>
          <a:p>
            <a:endParaRPr lang="fr-FR" dirty="0"/>
          </a:p>
        </p:txBody>
      </p:sp>
    </p:spTree>
    <p:extLst>
      <p:ext uri="{BB962C8B-B14F-4D97-AF65-F5344CB8AC3E}">
        <p14:creationId xmlns:p14="http://schemas.microsoft.com/office/powerpoint/2010/main" val="4178618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73.3"/>
</p:tagLst>
</file>

<file path=ppt/tags/tag3.xml><?xml version="1.0" encoding="utf-8"?>
<p:tagLst xmlns:a="http://schemas.openxmlformats.org/drawingml/2006/main" xmlns:r="http://schemas.openxmlformats.org/officeDocument/2006/relationships" xmlns:p="http://schemas.openxmlformats.org/presentationml/2006/main">
  <p:tag name="TIMING" val="|0.7|1.8"/>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2672</TotalTime>
  <Words>1084</Words>
  <Application>Microsoft Office PowerPoint</Application>
  <PresentationFormat>Affichage à l'écran (4:3)</PresentationFormat>
  <Paragraphs>76</Paragraphs>
  <Slides>7</Slides>
  <Notes>7</Notes>
  <HiddenSlides>0</HiddenSlides>
  <MMClips>6</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7</vt:i4>
      </vt:variant>
    </vt:vector>
  </HeadingPairs>
  <TitlesOfParts>
    <vt:vector size="15" baseType="lpstr">
      <vt:lpstr>Arial</vt:lpstr>
      <vt:lpstr>B Lubalin Graph Demi</vt:lpstr>
      <vt:lpstr>Calibri</vt:lpstr>
      <vt:lpstr>Gotham Bold</vt:lpstr>
      <vt:lpstr>Gotham Book</vt:lpstr>
      <vt:lpstr>Lubalin Graph</vt:lpstr>
      <vt:lpstr>Thème Office</vt:lpstr>
      <vt:lpstr>1_Thème Office</vt:lpstr>
      <vt:lpstr>Les Employeurs assujettis à l’obligation de déclaration</vt:lpstr>
      <vt:lpstr>Présentation PowerPoint</vt:lpstr>
      <vt:lpstr>Principe d’assujettissement</vt:lpstr>
      <vt:lpstr>Catégories d’employeurs assujettis</vt:lpstr>
      <vt:lpstr>Etablissements de la fonction publique hospitalière énumérés à l’article 2 de la loi n°86-33 du 9 janvier 1986</vt:lpstr>
      <vt:lpstr>Transformations de structure</vt:lpstr>
      <vt:lpstr>Présentation PowerPoint</vt:lpstr>
    </vt:vector>
  </TitlesOfParts>
  <Company>TBWA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TBWA TBWA</dc:creator>
  <cp:lastModifiedBy>Bernard, Laure</cp:lastModifiedBy>
  <cp:revision>215</cp:revision>
  <cp:lastPrinted>2020-11-26T13:06:08Z</cp:lastPrinted>
  <dcterms:created xsi:type="dcterms:W3CDTF">2016-08-02T10:02:28Z</dcterms:created>
  <dcterms:modified xsi:type="dcterms:W3CDTF">2021-01-27T17:34:14Z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861b9d-47cf-4fa9-b565-a0b0c80f812c_Enabled">
    <vt:lpwstr>true</vt:lpwstr>
  </property>
  <property fmtid="{D5CDD505-2E9C-101B-9397-08002B2CF9AE}" pid="3" name="MSIP_Label_95861b9d-47cf-4fa9-b565-a0b0c80f812c_SetDate">
    <vt:lpwstr>2021-01-26T12:05:17Z</vt:lpwstr>
  </property>
  <property fmtid="{D5CDD505-2E9C-101B-9397-08002B2CF9AE}" pid="4" name="MSIP_Label_95861b9d-47cf-4fa9-b565-a0b0c80f812c_Method">
    <vt:lpwstr>Privileged</vt:lpwstr>
  </property>
  <property fmtid="{D5CDD505-2E9C-101B-9397-08002B2CF9AE}" pid="5" name="MSIP_Label_95861b9d-47cf-4fa9-b565-a0b0c80f812c_Name">
    <vt:lpwstr>95861b9d-47cf-4fa9-b565-a0b0c80f812c</vt:lpwstr>
  </property>
  <property fmtid="{D5CDD505-2E9C-101B-9397-08002B2CF9AE}" pid="6" name="MSIP_Label_95861b9d-47cf-4fa9-b565-a0b0c80f812c_SiteId">
    <vt:lpwstr>6eab6365-8194-49c6-a4d0-e2d1a0fbeb74</vt:lpwstr>
  </property>
  <property fmtid="{D5CDD505-2E9C-101B-9397-08002B2CF9AE}" pid="7" name="MSIP_Label_95861b9d-47cf-4fa9-b565-a0b0c80f812c_ActionId">
    <vt:lpwstr>b3251400-9b1e-4904-a5d1-d02ce82ba7bc</vt:lpwstr>
  </property>
  <property fmtid="{D5CDD505-2E9C-101B-9397-08002B2CF9AE}" pid="8" name="MSIP_Label_95861b9d-47cf-4fa9-b565-a0b0c80f812c_ContentBits">
    <vt:lpwstr>0</vt:lpwstr>
  </property>
</Properties>
</file>